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57" r:id="rId3"/>
    <p:sldId id="258" r:id="rId4"/>
    <p:sldId id="262" r:id="rId5"/>
    <p:sldId id="259" r:id="rId6"/>
    <p:sldId id="302" r:id="rId7"/>
    <p:sldId id="261" r:id="rId8"/>
    <p:sldId id="264" r:id="rId9"/>
    <p:sldId id="265" r:id="rId10"/>
    <p:sldId id="263" r:id="rId11"/>
    <p:sldId id="266" r:id="rId12"/>
    <p:sldId id="267" r:id="rId13"/>
    <p:sldId id="268" r:id="rId14"/>
    <p:sldId id="269" r:id="rId15"/>
    <p:sldId id="270" r:id="rId16"/>
    <p:sldId id="292" r:id="rId17"/>
    <p:sldId id="271" r:id="rId18"/>
    <p:sldId id="272" r:id="rId19"/>
    <p:sldId id="273" r:id="rId20"/>
    <p:sldId id="275" r:id="rId21"/>
    <p:sldId id="301" r:id="rId22"/>
    <p:sldId id="274" r:id="rId23"/>
    <p:sldId id="276" r:id="rId24"/>
    <p:sldId id="277" r:id="rId25"/>
    <p:sldId id="278" r:id="rId26"/>
    <p:sldId id="280" r:id="rId27"/>
    <p:sldId id="279" r:id="rId28"/>
    <p:sldId id="281" r:id="rId29"/>
    <p:sldId id="289" r:id="rId30"/>
    <p:sldId id="283" r:id="rId31"/>
    <p:sldId id="290" r:id="rId32"/>
    <p:sldId id="291" r:id="rId33"/>
    <p:sldId id="284" r:id="rId34"/>
    <p:sldId id="285" r:id="rId35"/>
    <p:sldId id="293" r:id="rId36"/>
    <p:sldId id="294" r:id="rId37"/>
    <p:sldId id="295" r:id="rId38"/>
    <p:sldId id="286" r:id="rId39"/>
    <p:sldId id="296" r:id="rId40"/>
    <p:sldId id="297" r:id="rId41"/>
    <p:sldId id="298" r:id="rId42"/>
    <p:sldId id="299" r:id="rId43"/>
    <p:sldId id="300" r:id="rId44"/>
    <p:sldId id="287" r:id="rId45"/>
    <p:sldId id="288" r:id="rId4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EA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82959" autoAdjust="0"/>
  </p:normalViewPr>
  <p:slideViewPr>
    <p:cSldViewPr>
      <p:cViewPr varScale="1">
        <p:scale>
          <a:sx n="60" d="100"/>
          <a:sy n="60" d="100"/>
        </p:scale>
        <p:origin x="-141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DDA6B2-65F7-4187-BF63-4410BB0C5F63}" type="datetimeFigureOut">
              <a:rPr lang="de-CH" smtClean="0"/>
              <a:t>07.11.2017</a:t>
            </a:fld>
            <a:endParaRPr lang="it-IT"/>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68AF17-7FE9-44A1-8929-BCBBFC146D5F}" type="slidenum">
              <a:rPr lang="de-CH" smtClean="0"/>
              <a:t>‹Nr.›</a:t>
            </a:fld>
            <a:endParaRPr lang="it-IT"/>
          </a:p>
        </p:txBody>
      </p:sp>
    </p:spTree>
    <p:extLst>
      <p:ext uri="{BB962C8B-B14F-4D97-AF65-F5344CB8AC3E}">
        <p14:creationId xmlns:p14="http://schemas.microsoft.com/office/powerpoint/2010/main" val="3974746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de-CH" sz="1200" kern="1200" dirty="0" smtClean="0">
                <a:solidFill>
                  <a:schemeClr val="tx1"/>
                </a:solidFill>
                <a:effectLst/>
                <a:latin typeface="+mn-lt"/>
                <a:ea typeface="+mn-ea"/>
                <a:cs typeface="+mn-cs"/>
              </a:rPr>
              <a:t>Die FMH ist Trägerin des Programms, die operative Umsetzung des Unterstützungsnetzwerks mit seinen Angeboten liegt hauptsächlich beim Leitungsausschuss (ärztliche Leitung) und den Netzwerkmitgliedern und geschieht ausserhalb der FMH-Strukturen. </a:t>
            </a:r>
          </a:p>
          <a:p>
            <a:r>
              <a:rPr lang="de-CH" sz="1200" kern="1200" dirty="0" smtClean="0">
                <a:solidFill>
                  <a:schemeClr val="tx1"/>
                </a:solidFill>
                <a:effectLst/>
                <a:latin typeface="+mn-lt"/>
                <a:ea typeface="+mn-ea"/>
                <a:cs typeface="+mn-cs"/>
              </a:rPr>
              <a:t>Alle Schritte ab Kontaktaufnahme werden von den erstberatenden Ärztinnen und Ärzten (vgl. Abb. 2 eingefärbter Bereich) strikt vertraulich behandelt. Alle übrigen Organisationseinheiten erhalten keinerlei Einsicht in personenbezogene Daten. Die ratsuchende Ärztin resp. der ratsuchende Arzt geniesst innerhalb von </a:t>
            </a:r>
            <a:r>
              <a:rPr lang="de-CH" sz="1200" kern="1200" dirty="0" err="1" smtClean="0">
                <a:solidFill>
                  <a:schemeClr val="tx1"/>
                </a:solidFill>
                <a:effectLst/>
                <a:latin typeface="+mn-lt"/>
                <a:ea typeface="+mn-ea"/>
                <a:cs typeface="+mn-cs"/>
              </a:rPr>
              <a:t>ReMed</a:t>
            </a:r>
            <a:r>
              <a:rPr lang="de-CH" sz="1200" kern="1200" dirty="0" smtClean="0">
                <a:solidFill>
                  <a:schemeClr val="tx1"/>
                </a:solidFill>
                <a:effectLst/>
                <a:latin typeface="+mn-lt"/>
                <a:ea typeface="+mn-ea"/>
                <a:cs typeface="+mn-cs"/>
              </a:rPr>
              <a:t> ab Kontaktaufnahme die gleichen Rechte wie andere Patienten: es gilt das Patientengeheimnis (z.B. </a:t>
            </a:r>
            <a:r>
              <a:rPr lang="de-CH" sz="1200" kern="1200" smtClean="0">
                <a:solidFill>
                  <a:schemeClr val="tx1"/>
                </a:solidFill>
                <a:effectLst/>
                <a:latin typeface="+mn-lt"/>
                <a:ea typeface="+mn-ea"/>
                <a:cs typeface="+mn-cs"/>
              </a:rPr>
              <a:t>gegenüber der FMH).</a:t>
            </a:r>
          </a:p>
          <a:p>
            <a:endParaRPr lang="it-IT"/>
          </a:p>
        </p:txBody>
      </p:sp>
      <p:sp>
        <p:nvSpPr>
          <p:cNvPr id="4" name="Segnaposto numero diapositiva 3"/>
          <p:cNvSpPr>
            <a:spLocks noGrp="1"/>
          </p:cNvSpPr>
          <p:nvPr>
            <p:ph type="sldNum" sz="quarter" idx="10"/>
          </p:nvPr>
        </p:nvSpPr>
        <p:spPr/>
        <p:txBody>
          <a:bodyPr/>
          <a:lstStyle/>
          <a:p>
            <a:fld id="{6F68AF17-7FE9-44A1-8929-BCBBFC146D5F}" type="slidenum">
              <a:rPr lang="de-CH" smtClean="0"/>
              <a:t>6</a:t>
            </a:fld>
            <a:endParaRPr lang="it-IT"/>
          </a:p>
        </p:txBody>
      </p:sp>
    </p:spTree>
    <p:extLst>
      <p:ext uri="{BB962C8B-B14F-4D97-AF65-F5344CB8AC3E}">
        <p14:creationId xmlns:p14="http://schemas.microsoft.com/office/powerpoint/2010/main" val="1176065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6F68AF17-7FE9-44A1-8929-BCBBFC146D5F}" type="slidenum">
              <a:rPr lang="de-CH" smtClean="0"/>
              <a:t>29</a:t>
            </a:fld>
            <a:endParaRPr lang="it-IT"/>
          </a:p>
        </p:txBody>
      </p:sp>
    </p:spTree>
    <p:extLst>
      <p:ext uri="{BB962C8B-B14F-4D97-AF65-F5344CB8AC3E}">
        <p14:creationId xmlns:p14="http://schemas.microsoft.com/office/powerpoint/2010/main" val="33682748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3568" y="3140969"/>
            <a:ext cx="7772400" cy="1656184"/>
          </a:xfrm>
        </p:spPr>
        <p:txBody>
          <a:bodyPr/>
          <a:lstStyle/>
          <a:p>
            <a:r>
              <a:rPr lang="de-DE" dirty="0" smtClean="0"/>
              <a:t>Titelmasterformat durch Klicken bearbeiten</a:t>
            </a:r>
            <a:endParaRPr lang="de-DE" dirty="0"/>
          </a:p>
        </p:txBody>
      </p:sp>
      <p:sp>
        <p:nvSpPr>
          <p:cNvPr id="3" name="Untertitel 2"/>
          <p:cNvSpPr>
            <a:spLocks noGrp="1"/>
          </p:cNvSpPr>
          <p:nvPr>
            <p:ph type="subTitle" idx="1"/>
          </p:nvPr>
        </p:nvSpPr>
        <p:spPr>
          <a:xfrm>
            <a:off x="1285605" y="4941168"/>
            <a:ext cx="6400800" cy="100811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
        <p:nvSpPr>
          <p:cNvPr id="4" name="Datumsplatzhalter 3"/>
          <p:cNvSpPr>
            <a:spLocks noGrp="1"/>
          </p:cNvSpPr>
          <p:nvPr>
            <p:ph type="dt" sz="half" idx="10"/>
          </p:nvPr>
        </p:nvSpPr>
        <p:spPr/>
        <p:txBody>
          <a:bodyPr/>
          <a:lstStyle/>
          <a:p>
            <a:r>
              <a:rPr lang="de-DE" smtClean="0"/>
              <a:t>© ReMed</a:t>
            </a:r>
            <a:endParaRPr lang="de-DE"/>
          </a:p>
        </p:txBody>
      </p:sp>
      <p:sp>
        <p:nvSpPr>
          <p:cNvPr id="5" name="Fußzeilenplatzhalter 4"/>
          <p:cNvSpPr>
            <a:spLocks noGrp="1"/>
          </p:cNvSpPr>
          <p:nvPr>
            <p:ph type="ftr" sz="quarter" idx="11"/>
          </p:nvPr>
        </p:nvSpPr>
        <p:spPr/>
        <p:txBody>
          <a:bodyPr/>
          <a:lstStyle/>
          <a:p>
            <a:r>
              <a:rPr lang="de-DE" smtClean="0"/>
              <a:t>| Anlass | Thema | Vorname Name | Datum</a:t>
            </a:r>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pic>
        <p:nvPicPr>
          <p:cNvPr id="9" name="Bild 7" descr="Remed_Cartoon_PPT.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860032" y="185593"/>
            <a:ext cx="3672408" cy="278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908720"/>
            <a:ext cx="8229600" cy="508918"/>
          </a:xfrm>
        </p:spPr>
        <p:txBody>
          <a:bodyPr/>
          <a:lstStyle/>
          <a:p>
            <a:r>
              <a:rPr lang="de-DE" dirty="0" smtClean="0"/>
              <a:t>Titelmasterformat durch Klicken bearbeiten</a:t>
            </a:r>
            <a:endParaRPr lang="de-DE" dirty="0"/>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r>
              <a:rPr lang="de-DE" smtClean="0"/>
              <a:t>© ReMed</a:t>
            </a:r>
            <a:endParaRPr lang="de-DE"/>
          </a:p>
        </p:txBody>
      </p:sp>
      <p:sp>
        <p:nvSpPr>
          <p:cNvPr id="5" name="Fußzeilenplatzhalter 4"/>
          <p:cNvSpPr>
            <a:spLocks noGrp="1"/>
          </p:cNvSpPr>
          <p:nvPr>
            <p:ph type="ftr" sz="quarter" idx="11"/>
          </p:nvPr>
        </p:nvSpPr>
        <p:spPr/>
        <p:txBody>
          <a:bodyPr/>
          <a:lstStyle/>
          <a:p>
            <a:r>
              <a:rPr lang="de-DE" smtClean="0"/>
              <a:t>| Anlass | Thema | Vorname Name | Datum</a:t>
            </a:r>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836712"/>
            <a:ext cx="2057400" cy="5289451"/>
          </a:xfrm>
        </p:spPr>
        <p:txBody>
          <a:bodyPr vert="eaVert"/>
          <a:lstStyle/>
          <a:p>
            <a:r>
              <a:rPr lang="de-DE" smtClean="0"/>
              <a:t>Titel durch Klicken hinzufügen</a:t>
            </a:r>
            <a:endParaRPr lang="de-DE"/>
          </a:p>
        </p:txBody>
      </p:sp>
      <p:sp>
        <p:nvSpPr>
          <p:cNvPr id="3" name="Vertikaler Textplatzhalter 2"/>
          <p:cNvSpPr>
            <a:spLocks noGrp="1"/>
          </p:cNvSpPr>
          <p:nvPr>
            <p:ph type="body" orient="vert" idx="1"/>
          </p:nvPr>
        </p:nvSpPr>
        <p:spPr>
          <a:xfrm>
            <a:off x="457200" y="836712"/>
            <a:ext cx="6019800" cy="5289451"/>
          </a:xfrm>
        </p:spPr>
        <p:txBody>
          <a:bodyPr vert="eaVert"/>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10"/>
          </p:nvPr>
        </p:nvSpPr>
        <p:spPr/>
        <p:txBody>
          <a:bodyPr/>
          <a:lstStyle/>
          <a:p>
            <a:r>
              <a:rPr lang="de-DE" smtClean="0"/>
              <a:t>© ReMed</a:t>
            </a:r>
            <a:endParaRPr lang="de-DE"/>
          </a:p>
        </p:txBody>
      </p:sp>
      <p:sp>
        <p:nvSpPr>
          <p:cNvPr id="5" name="Fußzeilenplatzhalter 4"/>
          <p:cNvSpPr>
            <a:spLocks noGrp="1"/>
          </p:cNvSpPr>
          <p:nvPr>
            <p:ph type="ftr" sz="quarter" idx="11"/>
          </p:nvPr>
        </p:nvSpPr>
        <p:spPr/>
        <p:txBody>
          <a:bodyPr/>
          <a:lstStyle/>
          <a:p>
            <a:r>
              <a:rPr lang="de-DE" smtClean="0"/>
              <a:t>| Anlass | Thema | Vorname Name | Datum</a:t>
            </a:r>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67544" y="980728"/>
            <a:ext cx="8229600" cy="576064"/>
          </a:xfrm>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a:xfrm>
            <a:off x="457200" y="1772816"/>
            <a:ext cx="8229600" cy="4353347"/>
          </a:xfrm>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10"/>
          </p:nvPr>
        </p:nvSpPr>
        <p:spPr/>
        <p:txBody>
          <a:bodyPr/>
          <a:lstStyle/>
          <a:p>
            <a:r>
              <a:rPr lang="de-DE" smtClean="0"/>
              <a:t>© ReMed</a:t>
            </a:r>
            <a:endParaRPr lang="de-DE"/>
          </a:p>
        </p:txBody>
      </p:sp>
      <p:sp>
        <p:nvSpPr>
          <p:cNvPr id="5" name="Fußzeilenplatzhalter 4"/>
          <p:cNvSpPr>
            <a:spLocks noGrp="1"/>
          </p:cNvSpPr>
          <p:nvPr>
            <p:ph type="ftr" sz="quarter" idx="11"/>
          </p:nvPr>
        </p:nvSpPr>
        <p:spPr/>
        <p:txBody>
          <a:bodyPr/>
          <a:lstStyle/>
          <a:p>
            <a:r>
              <a:rPr lang="de-DE" smtClean="0"/>
              <a:t>| Anlass | Thema | Vorname Name | Datum</a:t>
            </a:r>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r>
              <a:rPr lang="de-DE" smtClean="0"/>
              <a:t>© ReMed</a:t>
            </a:r>
            <a:endParaRPr lang="de-DE"/>
          </a:p>
        </p:txBody>
      </p:sp>
      <p:sp>
        <p:nvSpPr>
          <p:cNvPr id="5" name="Fußzeilenplatzhalter 4"/>
          <p:cNvSpPr>
            <a:spLocks noGrp="1"/>
          </p:cNvSpPr>
          <p:nvPr>
            <p:ph type="ftr" sz="quarter" idx="11"/>
          </p:nvPr>
        </p:nvSpPr>
        <p:spPr/>
        <p:txBody>
          <a:bodyPr/>
          <a:lstStyle/>
          <a:p>
            <a:r>
              <a:rPr lang="de-DE" smtClean="0"/>
              <a:t>| Anlass | Thema | Vorname Name | Datum</a:t>
            </a:r>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pic>
        <p:nvPicPr>
          <p:cNvPr id="7" name="Bild 7" descr="Remed_Cartoon_PPT.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860032" y="185593"/>
            <a:ext cx="3672408" cy="278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836712"/>
            <a:ext cx="8229600" cy="580926"/>
          </a:xfrm>
        </p:spPr>
        <p:txBody>
          <a:bodyPr/>
          <a:lstStyle/>
          <a:p>
            <a:r>
              <a:rPr lang="de-DE" dirty="0" smtClean="0"/>
              <a:t>Titelmasterformat durch Klicken bearbeiten</a:t>
            </a:r>
            <a:endParaRPr lang="de-DE" dirty="0"/>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r>
              <a:rPr lang="de-DE" smtClean="0"/>
              <a:t>© ReMed</a:t>
            </a:r>
            <a:endParaRPr lang="de-DE"/>
          </a:p>
        </p:txBody>
      </p:sp>
      <p:sp>
        <p:nvSpPr>
          <p:cNvPr id="6" name="Fußzeilenplatzhalter 5"/>
          <p:cNvSpPr>
            <a:spLocks noGrp="1"/>
          </p:cNvSpPr>
          <p:nvPr>
            <p:ph type="ftr" sz="quarter" idx="11"/>
          </p:nvPr>
        </p:nvSpPr>
        <p:spPr/>
        <p:txBody>
          <a:bodyPr/>
          <a:lstStyle/>
          <a:p>
            <a:r>
              <a:rPr lang="de-DE" smtClean="0"/>
              <a:t>| Anlass | Thema | Vorname Name | Datum</a:t>
            </a:r>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908720"/>
            <a:ext cx="8229600" cy="508918"/>
          </a:xfrm>
        </p:spPr>
        <p:txBody>
          <a:bodyPr/>
          <a:lstStyle>
            <a:lvl1pPr>
              <a:defRPr/>
            </a:lvl1p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r>
              <a:rPr lang="de-DE" smtClean="0"/>
              <a:t>© ReMed</a:t>
            </a:r>
            <a:endParaRPr lang="de-DE"/>
          </a:p>
        </p:txBody>
      </p:sp>
      <p:sp>
        <p:nvSpPr>
          <p:cNvPr id="8" name="Fußzeilenplatzhalter 7"/>
          <p:cNvSpPr>
            <a:spLocks noGrp="1"/>
          </p:cNvSpPr>
          <p:nvPr>
            <p:ph type="ftr" sz="quarter" idx="11"/>
          </p:nvPr>
        </p:nvSpPr>
        <p:spPr/>
        <p:txBody>
          <a:bodyPr/>
          <a:lstStyle/>
          <a:p>
            <a:r>
              <a:rPr lang="de-DE" smtClean="0"/>
              <a:t>| Anlass | Thema | Vorname Name | Datum</a:t>
            </a:r>
            <a:endParaRPr lang="de-DE"/>
          </a:p>
        </p:txBody>
      </p:sp>
      <p:sp>
        <p:nvSpPr>
          <p:cNvPr id="9" name="Foliennummernplatzhalter 8"/>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908720"/>
            <a:ext cx="8229600" cy="508918"/>
          </a:xfrm>
        </p:spPr>
        <p:txBody>
          <a:bodyPr/>
          <a:lstStyle/>
          <a:p>
            <a:r>
              <a:rPr lang="de-DE" dirty="0" smtClean="0"/>
              <a:t>Titelmasterformat durch Klicken bearbeiten</a:t>
            </a:r>
            <a:endParaRPr lang="de-DE" dirty="0"/>
          </a:p>
        </p:txBody>
      </p:sp>
      <p:sp>
        <p:nvSpPr>
          <p:cNvPr id="3" name="Datumsplatzhalter 2"/>
          <p:cNvSpPr>
            <a:spLocks noGrp="1"/>
          </p:cNvSpPr>
          <p:nvPr>
            <p:ph type="dt" sz="half" idx="10"/>
          </p:nvPr>
        </p:nvSpPr>
        <p:spPr/>
        <p:txBody>
          <a:bodyPr/>
          <a:lstStyle/>
          <a:p>
            <a:r>
              <a:rPr lang="de-DE" smtClean="0"/>
              <a:t>© ReMed</a:t>
            </a:r>
            <a:endParaRPr lang="de-DE"/>
          </a:p>
        </p:txBody>
      </p:sp>
      <p:sp>
        <p:nvSpPr>
          <p:cNvPr id="4" name="Fußzeilenplatzhalter 3"/>
          <p:cNvSpPr>
            <a:spLocks noGrp="1"/>
          </p:cNvSpPr>
          <p:nvPr>
            <p:ph type="ftr" sz="quarter" idx="11"/>
          </p:nvPr>
        </p:nvSpPr>
        <p:spPr/>
        <p:txBody>
          <a:bodyPr/>
          <a:lstStyle/>
          <a:p>
            <a:r>
              <a:rPr lang="de-DE" smtClean="0"/>
              <a:t>| Anlass | Thema | Vorname Name | Datum</a:t>
            </a:r>
            <a:endParaRPr lang="de-DE"/>
          </a:p>
        </p:txBody>
      </p:sp>
      <p:sp>
        <p:nvSpPr>
          <p:cNvPr id="5" name="Foliennummernplatzhalter 4"/>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smtClean="0"/>
              <a:t>© ReMed</a:t>
            </a:r>
            <a:endParaRPr lang="de-DE"/>
          </a:p>
        </p:txBody>
      </p:sp>
      <p:sp>
        <p:nvSpPr>
          <p:cNvPr id="3" name="Fußzeilenplatzhalter 2"/>
          <p:cNvSpPr>
            <a:spLocks noGrp="1"/>
          </p:cNvSpPr>
          <p:nvPr>
            <p:ph type="ftr" sz="quarter" idx="11"/>
          </p:nvPr>
        </p:nvSpPr>
        <p:spPr/>
        <p:txBody>
          <a:bodyPr/>
          <a:lstStyle/>
          <a:p>
            <a:r>
              <a:rPr lang="de-DE" smtClean="0"/>
              <a:t>| Anlass | Thema | Vorname Name | Datum</a:t>
            </a:r>
            <a:endParaRPr lang="de-DE"/>
          </a:p>
        </p:txBody>
      </p:sp>
      <p:sp>
        <p:nvSpPr>
          <p:cNvPr id="4" name="Foliennummernplatzhalter 3"/>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836712"/>
            <a:ext cx="3008313" cy="598388"/>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836712"/>
            <a:ext cx="5111750" cy="52894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r>
              <a:rPr lang="de-DE" smtClean="0"/>
              <a:t>© ReMed</a:t>
            </a:r>
            <a:endParaRPr lang="de-DE"/>
          </a:p>
        </p:txBody>
      </p:sp>
      <p:sp>
        <p:nvSpPr>
          <p:cNvPr id="6" name="Fußzeilenplatzhalter 5"/>
          <p:cNvSpPr>
            <a:spLocks noGrp="1"/>
          </p:cNvSpPr>
          <p:nvPr>
            <p:ph type="ftr" sz="quarter" idx="11"/>
          </p:nvPr>
        </p:nvSpPr>
        <p:spPr/>
        <p:txBody>
          <a:bodyPr/>
          <a:lstStyle/>
          <a:p>
            <a:r>
              <a:rPr lang="de-DE" smtClean="0"/>
              <a:t>| Anlass | Thema | Vorname Name | Datum</a:t>
            </a:r>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1052735"/>
            <a:ext cx="5486400" cy="367483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r>
              <a:rPr lang="de-DE" smtClean="0"/>
              <a:t>© ReMed</a:t>
            </a:r>
            <a:endParaRPr lang="de-DE"/>
          </a:p>
        </p:txBody>
      </p:sp>
      <p:sp>
        <p:nvSpPr>
          <p:cNvPr id="6" name="Fußzeilenplatzhalter 5"/>
          <p:cNvSpPr>
            <a:spLocks noGrp="1"/>
          </p:cNvSpPr>
          <p:nvPr>
            <p:ph type="ftr" sz="quarter" idx="11"/>
          </p:nvPr>
        </p:nvSpPr>
        <p:spPr/>
        <p:txBody>
          <a:bodyPr/>
          <a:lstStyle/>
          <a:p>
            <a:r>
              <a:rPr lang="de-DE" smtClean="0"/>
              <a:t>| Anlass | Thema | Vorname Name | Datum</a:t>
            </a:r>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908720"/>
            <a:ext cx="8229600" cy="508918"/>
          </a:xfrm>
          <a:prstGeom prst="rect">
            <a:avLst/>
          </a:prstGeom>
        </p:spPr>
        <p:txBody>
          <a:bodyPr vert="horz" lIns="91440" tIns="45720" rIns="91440" bIns="45720" rtlCol="0" anchor="ctr">
            <a:norm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457200" y="6356350"/>
            <a:ext cx="87444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dirty="0" smtClean="0"/>
              <a:t>© </a:t>
            </a:r>
            <a:r>
              <a:rPr lang="de-DE" dirty="0" err="1" smtClean="0"/>
              <a:t>ReMed</a:t>
            </a:r>
            <a:endParaRPr lang="de-DE" dirty="0"/>
          </a:p>
        </p:txBody>
      </p:sp>
      <p:sp>
        <p:nvSpPr>
          <p:cNvPr id="5" name="Fußzeilenplatzhalter 4"/>
          <p:cNvSpPr>
            <a:spLocks noGrp="1"/>
          </p:cNvSpPr>
          <p:nvPr>
            <p:ph type="ftr" sz="quarter" idx="3"/>
          </p:nvPr>
        </p:nvSpPr>
        <p:spPr>
          <a:xfrm>
            <a:off x="1475656" y="6356350"/>
            <a:ext cx="4544144"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dirty="0" smtClean="0"/>
              <a:t>| Anlass | Thema | Vorname Name | Datum</a:t>
            </a:r>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6AE60A-B69C-4790-82F7-3882EDF23186}" type="slidenum">
              <a:rPr lang="de-DE" smtClean="0"/>
              <a:t>‹Nr.›</a:t>
            </a:fld>
            <a:endParaRPr lang="de-DE" dirty="0"/>
          </a:p>
        </p:txBody>
      </p:sp>
      <p:pic>
        <p:nvPicPr>
          <p:cNvPr id="1026" name="Picture 2" descr="D:\lhadorn\ReMed\Grundlagen-Dokumente-Überarbeitung\remed_jpg_ital.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116631"/>
            <a:ext cx="3384376" cy="63416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it-IT" sz="5400" b="1" dirty="0" smtClean="0"/>
              <a:t>ReMed</a:t>
            </a:r>
            <a:endParaRPr lang="it-IT" sz="5400" b="1" dirty="0"/>
          </a:p>
        </p:txBody>
      </p:sp>
      <p:sp>
        <p:nvSpPr>
          <p:cNvPr id="3" name="Untertitel 2"/>
          <p:cNvSpPr>
            <a:spLocks noGrp="1"/>
          </p:cNvSpPr>
          <p:nvPr>
            <p:ph type="subTitle" idx="1"/>
          </p:nvPr>
        </p:nvSpPr>
        <p:spPr/>
        <p:txBody>
          <a:bodyPr>
            <a:normAutofit/>
          </a:bodyPr>
          <a:lstStyle/>
          <a:p>
            <a:r>
              <a:rPr lang="it-IT" b="1" dirty="0" smtClean="0"/>
              <a:t>La rete di sostegno per i medici</a:t>
            </a:r>
            <a:endParaRPr lang="it-IT" b="1" dirty="0"/>
          </a:p>
        </p:txBody>
      </p:sp>
      <p:sp>
        <p:nvSpPr>
          <p:cNvPr id="4" name="Fußzeilenplatzhalter 3"/>
          <p:cNvSpPr>
            <a:spLocks noGrp="1"/>
          </p:cNvSpPr>
          <p:nvPr>
            <p:ph type="ftr" sz="quarter" idx="11"/>
          </p:nvPr>
        </p:nvSpPr>
        <p:spPr/>
        <p:txBody>
          <a:bodyPr/>
          <a:lstStyle/>
          <a:p>
            <a:r>
              <a:rPr lang="it-IT" dirty="0" smtClean="0"/>
              <a:t>| Evento | Tema | Nome Cognome | Data</a:t>
            </a:r>
            <a:endParaRPr lang="it-IT" dirty="0"/>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12593907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30" name="Text Box 5"/>
          <p:cNvSpPr txBox="1">
            <a:spLocks noChangeArrowheads="1"/>
          </p:cNvSpPr>
          <p:nvPr/>
        </p:nvSpPr>
        <p:spPr bwMode="auto">
          <a:xfrm>
            <a:off x="816758" y="848975"/>
            <a:ext cx="1140543" cy="375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it-IT" sz="1800" b="0" i="0" u="none" strike="noStrike" kern="0" cap="none" spc="0" normalizeH="0" baseline="0" noProof="0" dirty="0" smtClean="0">
                <a:ln>
                  <a:noFill/>
                </a:ln>
                <a:solidFill>
                  <a:srgbClr val="000000"/>
                </a:solidFill>
                <a:effectLst/>
                <a:uLnTx/>
                <a:uFillTx/>
                <a:latin typeface="Arial" charset="0"/>
              </a:rPr>
              <a:t>Sano</a:t>
            </a:r>
          </a:p>
        </p:txBody>
      </p:sp>
      <p:sp>
        <p:nvSpPr>
          <p:cNvPr id="31" name="Text Box 9"/>
          <p:cNvSpPr txBox="1">
            <a:spLocks noChangeArrowheads="1"/>
          </p:cNvSpPr>
          <p:nvPr/>
        </p:nvSpPr>
        <p:spPr bwMode="auto">
          <a:xfrm>
            <a:off x="654424" y="4421280"/>
            <a:ext cx="1783965" cy="375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it-IT" sz="1800" b="0" i="0" u="none" strike="noStrike" kern="0" cap="none" spc="0" normalizeH="0" baseline="0" noProof="0" dirty="0" smtClean="0">
                <a:ln>
                  <a:noFill/>
                </a:ln>
                <a:solidFill>
                  <a:srgbClr val="000000"/>
                </a:solidFill>
                <a:effectLst/>
                <a:uLnTx/>
                <a:uFillTx/>
                <a:latin typeface="Arial" charset="0"/>
              </a:rPr>
              <a:t>Disfunzionale</a:t>
            </a:r>
          </a:p>
        </p:txBody>
      </p:sp>
      <p:sp>
        <p:nvSpPr>
          <p:cNvPr id="32" name="Line 11"/>
          <p:cNvSpPr>
            <a:spLocks noChangeShapeType="1"/>
          </p:cNvSpPr>
          <p:nvPr/>
        </p:nvSpPr>
        <p:spPr bwMode="auto">
          <a:xfrm>
            <a:off x="2430259" y="3915458"/>
            <a:ext cx="0" cy="1574879"/>
          </a:xfrm>
          <a:prstGeom prst="line">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CH" sz="1800" b="0" i="0" u="none" strike="noStrike" kern="0" cap="none" spc="0" normalizeH="0" baseline="0" noProof="0" smtClean="0">
              <a:ln>
                <a:noFill/>
              </a:ln>
              <a:solidFill>
                <a:sysClr val="windowText" lastClr="000000"/>
              </a:solidFill>
              <a:effectLst/>
              <a:uLnTx/>
              <a:uFillTx/>
            </a:endParaRPr>
          </a:p>
        </p:txBody>
      </p:sp>
      <p:sp>
        <p:nvSpPr>
          <p:cNvPr id="33" name="Line 15"/>
          <p:cNvSpPr>
            <a:spLocks noChangeShapeType="1"/>
          </p:cNvSpPr>
          <p:nvPr/>
        </p:nvSpPr>
        <p:spPr bwMode="auto">
          <a:xfrm>
            <a:off x="2430259" y="793070"/>
            <a:ext cx="8130" cy="3122388"/>
          </a:xfrm>
          <a:prstGeom prst="line">
            <a:avLst/>
          </a:prstGeom>
          <a:noFill/>
          <a:ln w="28575">
            <a:solidFill>
              <a:srgbClr val="00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CH" sz="1800" b="0" i="0" u="none" strike="noStrike" kern="0" cap="none" spc="0" normalizeH="0" baseline="0" noProof="0" smtClean="0">
              <a:ln>
                <a:noFill/>
              </a:ln>
              <a:solidFill>
                <a:sysClr val="windowText" lastClr="000000"/>
              </a:solidFill>
              <a:effectLst/>
              <a:uLnTx/>
              <a:uFillTx/>
            </a:endParaRPr>
          </a:p>
        </p:txBody>
      </p:sp>
      <p:sp>
        <p:nvSpPr>
          <p:cNvPr id="34" name="Text Box 18"/>
          <p:cNvSpPr txBox="1">
            <a:spLocks noChangeArrowheads="1"/>
          </p:cNvSpPr>
          <p:nvPr/>
        </p:nvSpPr>
        <p:spPr bwMode="auto">
          <a:xfrm>
            <a:off x="2654176" y="793070"/>
            <a:ext cx="3285976" cy="5447645"/>
          </a:xfrm>
          <a:prstGeom prst="rect">
            <a:avLst/>
          </a:prstGeom>
          <a:gradFill flip="none" rotWithShape="1">
            <a:gsLst>
              <a:gs pos="29000">
                <a:srgbClr val="CEE3ED">
                  <a:lumMod val="95000"/>
                  <a:alpha val="37000"/>
                </a:srgbClr>
              </a:gs>
              <a:gs pos="100000">
                <a:srgbClr val="BBE0E3">
                  <a:shade val="100000"/>
                  <a:satMod val="115000"/>
                </a:srgbClr>
              </a:gs>
            </a:gsLst>
            <a:lin ang="5400000" scaled="1"/>
            <a:tileRect/>
          </a:gradFill>
          <a:ln>
            <a:noFill/>
          </a:ln>
          <a:effec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it-IT" sz="1400" b="0" i="0" u="none" strike="noStrike" kern="0" cap="none" spc="0" normalizeH="0" baseline="0" noProof="0" dirty="0" smtClean="0">
                <a:ln>
                  <a:noFill/>
                </a:ln>
                <a:solidFill>
                  <a:srgbClr val="000000"/>
                </a:solidFill>
                <a:effectLst/>
                <a:uLnTx/>
                <a:uFillTx/>
                <a:latin typeface="Arial" charset="0"/>
              </a:rPr>
              <a:t>- Promozione delle risorse</a:t>
            </a:r>
          </a:p>
          <a:p>
            <a:pPr marL="0" marR="0" lvl="0" indent="0" defTabSz="914400" eaLnBrk="1" fontAlgn="auto" latinLnBrk="0" hangingPunct="1">
              <a:lnSpc>
                <a:spcPct val="100000"/>
              </a:lnSpc>
              <a:spcBef>
                <a:spcPct val="50000"/>
              </a:spcBef>
              <a:spcAft>
                <a:spcPts val="0"/>
              </a:spcAft>
              <a:buClrTx/>
              <a:buSzTx/>
              <a:buFontTx/>
              <a:buChar char="-"/>
              <a:tabLst/>
              <a:defRPr/>
            </a:pPr>
            <a:r>
              <a:rPr kumimoji="0" lang="it-IT" sz="1400" b="0" i="0" u="none" strike="noStrike" kern="0" cap="none" spc="0" normalizeH="0" baseline="0" noProof="0" dirty="0" smtClean="0">
                <a:ln>
                  <a:noFill/>
                </a:ln>
                <a:solidFill>
                  <a:srgbClr val="000000"/>
                </a:solidFill>
                <a:effectLst/>
                <a:uLnTx/>
                <a:uFillTx/>
                <a:latin typeface="Arial" charset="0"/>
              </a:rPr>
              <a:t> Ottimizzazione delle condizioni di vita</a:t>
            </a:r>
          </a:p>
          <a:p>
            <a:pPr marL="0" marR="0" lvl="0" indent="0" defTabSz="914400" eaLnBrk="1" fontAlgn="auto" latinLnBrk="0" hangingPunct="1">
              <a:lnSpc>
                <a:spcPct val="100000"/>
              </a:lnSpc>
              <a:spcBef>
                <a:spcPct val="50000"/>
              </a:spcBef>
              <a:spcAft>
                <a:spcPts val="0"/>
              </a:spcAft>
              <a:buClrTx/>
              <a:buSzTx/>
              <a:buFontTx/>
              <a:buNone/>
              <a:tabLst/>
              <a:defRPr/>
            </a:pPr>
            <a:endParaRPr kumimoji="0" lang="it-IT" sz="1400" b="0" i="0" u="none" strike="noStrike" kern="0" cap="none" spc="0" normalizeH="0" baseline="0" noProof="0" dirty="0" smtClean="0">
              <a:ln>
                <a:noFill/>
              </a:ln>
              <a:solidFill>
                <a:srgbClr val="000000"/>
              </a:solidFill>
              <a:effectLst/>
              <a:uLnTx/>
              <a:uFillTx/>
              <a:latin typeface="Arial" charset="0"/>
            </a:endParaRPr>
          </a:p>
          <a:p>
            <a:pPr marL="0" marR="0" lvl="0" indent="0" defTabSz="914400" eaLnBrk="1" fontAlgn="auto" latinLnBrk="0" hangingPunct="1">
              <a:lnSpc>
                <a:spcPct val="100000"/>
              </a:lnSpc>
              <a:spcBef>
                <a:spcPct val="50000"/>
              </a:spcBef>
              <a:spcAft>
                <a:spcPts val="0"/>
              </a:spcAft>
              <a:buClrTx/>
              <a:buSzTx/>
              <a:buFontTx/>
              <a:buChar char="-"/>
              <a:tabLst/>
              <a:defRPr/>
            </a:pPr>
            <a:r>
              <a:rPr kumimoji="0" lang="it-IT" sz="1400" b="0" i="0" u="none" strike="noStrike" kern="0" cap="none" spc="0" normalizeH="0" baseline="0" noProof="0" dirty="0" smtClean="0">
                <a:ln>
                  <a:noFill/>
                </a:ln>
                <a:solidFill>
                  <a:srgbClr val="000000"/>
                </a:solidFill>
                <a:effectLst/>
                <a:uLnTx/>
                <a:uFillTx/>
                <a:latin typeface="Arial" charset="0"/>
              </a:rPr>
              <a:t> Prevenzione</a:t>
            </a:r>
          </a:p>
          <a:p>
            <a:pPr marL="0" marR="0" lvl="0" indent="0" defTabSz="914400" eaLnBrk="1" fontAlgn="auto" latinLnBrk="0" hangingPunct="1">
              <a:lnSpc>
                <a:spcPct val="100000"/>
              </a:lnSpc>
              <a:spcBef>
                <a:spcPct val="50000"/>
              </a:spcBef>
              <a:spcAft>
                <a:spcPts val="0"/>
              </a:spcAft>
              <a:buClrTx/>
              <a:buSzTx/>
              <a:buFontTx/>
              <a:buChar char="-"/>
              <a:tabLst/>
              <a:defRPr/>
            </a:pPr>
            <a:r>
              <a:rPr kumimoji="0" lang="it-IT" sz="1400" b="0" i="0" u="none" strike="noStrike" kern="0" cap="none" spc="0" normalizeH="0" baseline="0" noProof="0" dirty="0" smtClean="0">
                <a:ln>
                  <a:noFill/>
                </a:ln>
                <a:solidFill>
                  <a:srgbClr val="000000"/>
                </a:solidFill>
                <a:effectLst/>
                <a:uLnTx/>
                <a:uFillTx/>
                <a:latin typeface="Arial" charset="0"/>
              </a:rPr>
              <a:t> Diagnosi precoce (prevenzione primaria)</a:t>
            </a:r>
          </a:p>
          <a:p>
            <a:pPr marL="0" marR="0" lvl="0" indent="0" defTabSz="914400" eaLnBrk="1" fontAlgn="auto" latinLnBrk="0" hangingPunct="1">
              <a:lnSpc>
                <a:spcPct val="100000"/>
              </a:lnSpc>
              <a:spcBef>
                <a:spcPct val="50000"/>
              </a:spcBef>
              <a:spcAft>
                <a:spcPts val="0"/>
              </a:spcAft>
              <a:buClrTx/>
              <a:buSzTx/>
              <a:buFontTx/>
              <a:buNone/>
              <a:tabLst/>
              <a:defRPr/>
            </a:pPr>
            <a:endParaRPr kumimoji="0" lang="it-IT" sz="1400" b="0" i="0" u="none" strike="noStrike" kern="0" cap="none" spc="0" normalizeH="0" baseline="0" noProof="0" dirty="0" smtClean="0">
              <a:ln>
                <a:noFill/>
              </a:ln>
              <a:solidFill>
                <a:srgbClr val="CC3300"/>
              </a:solidFill>
              <a:effectLst/>
              <a:uLnTx/>
              <a:uFillTx/>
              <a:latin typeface="Arial" charset="0"/>
            </a:endParaRPr>
          </a:p>
          <a:p>
            <a:pPr marL="0" marR="0" lvl="0" indent="0" defTabSz="914400" eaLnBrk="1" fontAlgn="auto" latinLnBrk="0" hangingPunct="1">
              <a:lnSpc>
                <a:spcPct val="100000"/>
              </a:lnSpc>
              <a:spcBef>
                <a:spcPct val="50000"/>
              </a:spcBef>
              <a:spcAft>
                <a:spcPts val="0"/>
              </a:spcAft>
              <a:buClrTx/>
              <a:buSzTx/>
              <a:buFontTx/>
              <a:buNone/>
              <a:tabLst/>
              <a:defRPr/>
            </a:pPr>
            <a:endParaRPr kumimoji="0" lang="it-IT" sz="1400" b="0" i="0" u="none" strike="noStrike" kern="0" cap="none" spc="0" normalizeH="0" baseline="0" noProof="0" dirty="0" smtClean="0">
              <a:ln>
                <a:noFill/>
              </a:ln>
              <a:solidFill>
                <a:srgbClr val="000000"/>
              </a:solidFill>
              <a:effectLst/>
              <a:uLnTx/>
              <a:uFillTx/>
              <a:latin typeface="Arial" charset="0"/>
            </a:endParaRPr>
          </a:p>
          <a:p>
            <a:pPr marL="0" marR="0" lvl="0" indent="0" defTabSz="914400" eaLnBrk="1" fontAlgn="auto" latinLnBrk="0" hangingPunct="1">
              <a:lnSpc>
                <a:spcPct val="100000"/>
              </a:lnSpc>
              <a:spcBef>
                <a:spcPct val="50000"/>
              </a:spcBef>
              <a:spcAft>
                <a:spcPts val="0"/>
              </a:spcAft>
              <a:buClrTx/>
              <a:buSzTx/>
              <a:buFontTx/>
              <a:buChar char="-"/>
              <a:tabLst/>
              <a:defRPr/>
            </a:pPr>
            <a:r>
              <a:rPr kumimoji="0" lang="it-IT" sz="1400" b="0" i="0" u="none" strike="noStrike" kern="0" cap="none" spc="0" normalizeH="0" baseline="0" noProof="0" dirty="0" smtClean="0">
                <a:ln>
                  <a:noFill/>
                </a:ln>
                <a:solidFill>
                  <a:srgbClr val="000000"/>
                </a:solidFill>
                <a:effectLst/>
                <a:uLnTx/>
                <a:uFillTx/>
                <a:latin typeface="Arial" charset="0"/>
              </a:rPr>
              <a:t> Trattamento per evitare la cronicizzazione di una malattia (prevenzione secondaria)</a:t>
            </a:r>
          </a:p>
          <a:p>
            <a:pPr marL="0" marR="0" lvl="0" indent="0" defTabSz="914400" eaLnBrk="1" fontAlgn="auto" latinLnBrk="0" hangingPunct="1">
              <a:lnSpc>
                <a:spcPct val="100000"/>
              </a:lnSpc>
              <a:spcBef>
                <a:spcPct val="50000"/>
              </a:spcBef>
              <a:spcAft>
                <a:spcPts val="0"/>
              </a:spcAft>
              <a:buClrTx/>
              <a:buSzTx/>
              <a:buFontTx/>
              <a:buChar char="-"/>
              <a:tabLst/>
              <a:defRPr/>
            </a:pPr>
            <a:endParaRPr kumimoji="0" lang="it-IT" sz="1400" b="0" i="0" u="none" strike="noStrike" kern="0" cap="none" spc="0" normalizeH="0" baseline="0" noProof="0" dirty="0" smtClean="0">
              <a:ln>
                <a:noFill/>
              </a:ln>
              <a:solidFill>
                <a:srgbClr val="333399"/>
              </a:solidFill>
              <a:effectLst/>
              <a:uLnTx/>
              <a:uFillTx/>
              <a:latin typeface="Arial" charset="0"/>
            </a:endParaRPr>
          </a:p>
          <a:p>
            <a:pPr marL="0" marR="0" lvl="0" indent="0" defTabSz="914400" eaLnBrk="1" fontAlgn="auto" latinLnBrk="0" hangingPunct="1">
              <a:lnSpc>
                <a:spcPct val="100000"/>
              </a:lnSpc>
              <a:spcBef>
                <a:spcPct val="50000"/>
              </a:spcBef>
              <a:spcAft>
                <a:spcPts val="0"/>
              </a:spcAft>
              <a:buClrTx/>
              <a:buSzTx/>
              <a:buFontTx/>
              <a:buChar char="-"/>
              <a:tabLst/>
              <a:defRPr/>
            </a:pPr>
            <a:r>
              <a:rPr lang="it-IT" dirty="0" smtClean="0"/>
              <a:t> </a:t>
            </a:r>
            <a:r>
              <a:rPr kumimoji="0" lang="it-IT" sz="1400" b="0" i="0" u="none" strike="noStrike" kern="0" cap="none" spc="0" normalizeH="0" baseline="0" noProof="0" dirty="0" smtClean="0">
                <a:ln>
                  <a:noFill/>
                </a:ln>
                <a:solidFill>
                  <a:srgbClr val="000000"/>
                </a:solidFill>
                <a:effectLst/>
                <a:uLnTx/>
                <a:uFillTx/>
                <a:latin typeface="Arial" charset="0"/>
              </a:rPr>
              <a:t>Trattamento della disfunzionalità per evitare problemi conseguenti (prevenzione terziaria)</a:t>
            </a:r>
          </a:p>
          <a:p>
            <a:pPr marL="0" marR="0" lvl="0" indent="0" defTabSz="914400" eaLnBrk="1" fontAlgn="auto" latinLnBrk="0" hangingPunct="1">
              <a:lnSpc>
                <a:spcPct val="100000"/>
              </a:lnSpc>
              <a:spcBef>
                <a:spcPct val="50000"/>
              </a:spcBef>
              <a:spcAft>
                <a:spcPts val="0"/>
              </a:spcAft>
              <a:buClrTx/>
              <a:buSzTx/>
              <a:buFontTx/>
              <a:buNone/>
              <a:tabLst/>
              <a:defRPr/>
            </a:pPr>
            <a:endParaRPr kumimoji="0" lang="it-IT" sz="1400" b="0" i="0" u="none" strike="noStrike" kern="0" cap="none" spc="0" normalizeH="0" baseline="0" noProof="0" dirty="0" smtClean="0">
              <a:ln>
                <a:noFill/>
              </a:ln>
              <a:solidFill>
                <a:srgbClr val="333399"/>
              </a:solidFill>
              <a:effectLst/>
              <a:uLnTx/>
              <a:uFillTx/>
              <a:latin typeface="Arial" charset="0"/>
            </a:endParaRPr>
          </a:p>
          <a:p>
            <a:pPr marL="0" marR="0" lvl="0" indent="0" defTabSz="914400" eaLnBrk="1" fontAlgn="auto" latinLnBrk="0" hangingPunct="1">
              <a:lnSpc>
                <a:spcPct val="100000"/>
              </a:lnSpc>
              <a:spcBef>
                <a:spcPct val="50000"/>
              </a:spcBef>
              <a:spcAft>
                <a:spcPts val="0"/>
              </a:spcAft>
              <a:buClrTx/>
              <a:buSzTx/>
              <a:buFontTx/>
              <a:buNone/>
              <a:tabLst/>
              <a:defRPr/>
            </a:pPr>
            <a:endParaRPr kumimoji="0" lang="it-IT" sz="1400" b="0" i="0" u="none" strike="noStrike" kern="0" cap="none" spc="0" normalizeH="0" baseline="0" noProof="0" dirty="0" smtClean="0">
              <a:ln>
                <a:noFill/>
              </a:ln>
              <a:solidFill>
                <a:srgbClr val="333399"/>
              </a:solidFill>
              <a:effectLst/>
              <a:uLnTx/>
              <a:uFillTx/>
              <a:latin typeface="Arial" charset="0"/>
            </a:endParaRPr>
          </a:p>
          <a:p>
            <a:pPr marL="0" marR="0" lvl="0" indent="0" defTabSz="914400" eaLnBrk="1" fontAlgn="auto" latinLnBrk="0" hangingPunct="1">
              <a:lnSpc>
                <a:spcPct val="100000"/>
              </a:lnSpc>
              <a:spcBef>
                <a:spcPct val="50000"/>
              </a:spcBef>
              <a:spcAft>
                <a:spcPts val="0"/>
              </a:spcAft>
              <a:buClrTx/>
              <a:buSzTx/>
              <a:buFontTx/>
              <a:buChar char="-"/>
              <a:tabLst/>
              <a:defRPr/>
            </a:pPr>
            <a:r>
              <a:rPr lang="it-IT" dirty="0" smtClean="0"/>
              <a:t> </a:t>
            </a:r>
            <a:r>
              <a:rPr lang="it-IT" sz="1400" kern="0" dirty="0" smtClean="0"/>
              <a:t>Reinserimento</a:t>
            </a:r>
          </a:p>
        </p:txBody>
      </p:sp>
      <p:sp>
        <p:nvSpPr>
          <p:cNvPr id="35" name="Text Box 26"/>
          <p:cNvSpPr txBox="1">
            <a:spLocks noChangeArrowheads="1"/>
          </p:cNvSpPr>
          <p:nvPr/>
        </p:nvSpPr>
        <p:spPr bwMode="auto">
          <a:xfrm>
            <a:off x="6084168" y="685349"/>
            <a:ext cx="2952328"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Char char="-"/>
              <a:tabLst/>
              <a:defRPr/>
            </a:pPr>
            <a:r>
              <a:rPr lang="it-IT" dirty="0" smtClean="0"/>
              <a:t> </a:t>
            </a:r>
            <a:r>
              <a:rPr lang="it-IT" sz="1400" b="1" kern="0" dirty="0" smtClean="0">
                <a:solidFill>
                  <a:srgbClr val="000000"/>
                </a:solidFill>
              </a:rPr>
              <a:t>Sensibilizzazione e prevenzione</a:t>
            </a:r>
            <a:endParaRPr kumimoji="0" lang="it-IT" sz="1400" b="1" i="0" u="none" strike="noStrike" kern="0" cap="none" spc="0" normalizeH="0" baseline="0" noProof="0" dirty="0" smtClean="0">
              <a:ln>
                <a:noFill/>
              </a:ln>
              <a:solidFill>
                <a:srgbClr val="000000"/>
              </a:solidFill>
              <a:effectLst/>
              <a:uLnTx/>
              <a:uFillTx/>
              <a:latin typeface="Arial" charset="0"/>
            </a:endParaRPr>
          </a:p>
          <a:p>
            <a:pPr marL="0" marR="0" lvl="0" indent="0" defTabSz="914400" eaLnBrk="1" fontAlgn="auto" latinLnBrk="0" hangingPunct="1">
              <a:lnSpc>
                <a:spcPct val="100000"/>
              </a:lnSpc>
              <a:spcBef>
                <a:spcPct val="50000"/>
              </a:spcBef>
              <a:spcAft>
                <a:spcPts val="0"/>
              </a:spcAft>
              <a:buClrTx/>
              <a:buSzTx/>
              <a:buFontTx/>
              <a:buChar char="-"/>
              <a:tabLst/>
              <a:defRPr/>
            </a:pPr>
            <a:endParaRPr kumimoji="0" lang="it-IT" sz="1400" b="1" i="0" u="none" strike="noStrike" kern="0" cap="none" spc="0" normalizeH="0" baseline="0" noProof="0" dirty="0" smtClean="0">
              <a:ln>
                <a:noFill/>
              </a:ln>
              <a:solidFill>
                <a:srgbClr val="000000"/>
              </a:solidFill>
              <a:effectLst/>
              <a:uLnTx/>
              <a:uFillTx/>
              <a:latin typeface="Arial" charset="0"/>
            </a:endParaRPr>
          </a:p>
          <a:p>
            <a:pPr marL="0" marR="0" lvl="0" indent="0" defTabSz="914400" eaLnBrk="1" fontAlgn="auto" latinLnBrk="0" hangingPunct="1">
              <a:lnSpc>
                <a:spcPct val="100000"/>
              </a:lnSpc>
              <a:spcBef>
                <a:spcPct val="50000"/>
              </a:spcBef>
              <a:spcAft>
                <a:spcPts val="0"/>
              </a:spcAft>
              <a:buClrTx/>
              <a:buSzTx/>
              <a:buFontTx/>
              <a:buChar char="-"/>
              <a:tabLst/>
              <a:defRPr/>
            </a:pPr>
            <a:endParaRPr kumimoji="0" lang="it-IT" sz="1400" b="1" i="0" u="none" strike="noStrike" kern="0" cap="none" spc="0" normalizeH="0" baseline="0" noProof="0" dirty="0" smtClean="0">
              <a:ln>
                <a:noFill/>
              </a:ln>
              <a:solidFill>
                <a:srgbClr val="000000"/>
              </a:solidFill>
              <a:effectLst/>
              <a:uLnTx/>
              <a:uFillTx/>
              <a:latin typeface="Arial" charset="0"/>
            </a:endParaRPr>
          </a:p>
          <a:p>
            <a:pPr marL="0" marR="0" lvl="0" indent="0" defTabSz="914400" eaLnBrk="1" fontAlgn="auto" latinLnBrk="0" hangingPunct="1">
              <a:lnSpc>
                <a:spcPct val="100000"/>
              </a:lnSpc>
              <a:spcBef>
                <a:spcPct val="50000"/>
              </a:spcBef>
              <a:spcAft>
                <a:spcPts val="0"/>
              </a:spcAft>
              <a:buClrTx/>
              <a:buSzTx/>
              <a:tabLst/>
              <a:defRPr/>
            </a:pPr>
            <a:endParaRPr lang="it-IT" sz="1400" b="1" kern="0" dirty="0">
              <a:solidFill>
                <a:srgbClr val="000000"/>
              </a:solidFill>
            </a:endParaRPr>
          </a:p>
          <a:p>
            <a:pPr marL="0" marR="0" lvl="0" indent="0" defTabSz="914400" eaLnBrk="1" fontAlgn="auto" latinLnBrk="0" hangingPunct="1">
              <a:lnSpc>
                <a:spcPct val="100000"/>
              </a:lnSpc>
              <a:spcBef>
                <a:spcPct val="50000"/>
              </a:spcBef>
              <a:spcAft>
                <a:spcPts val="0"/>
              </a:spcAft>
              <a:buClrTx/>
              <a:buSzTx/>
              <a:tabLst/>
              <a:defRPr/>
            </a:pPr>
            <a:endParaRPr kumimoji="0" lang="it-IT" sz="1400" b="1" i="0" u="none" strike="noStrike" kern="0" cap="none" spc="0" normalizeH="0" baseline="0" noProof="0" dirty="0" smtClean="0">
              <a:ln>
                <a:noFill/>
              </a:ln>
              <a:solidFill>
                <a:srgbClr val="000000"/>
              </a:solidFill>
              <a:effectLst/>
              <a:uLnTx/>
              <a:uFillTx/>
              <a:latin typeface="Arial" charset="0"/>
            </a:endParaRPr>
          </a:p>
          <a:p>
            <a:pPr marL="0" marR="0" lvl="0" indent="0" defTabSz="914400" eaLnBrk="1" fontAlgn="auto" latinLnBrk="0" hangingPunct="1">
              <a:lnSpc>
                <a:spcPct val="100000"/>
              </a:lnSpc>
              <a:spcBef>
                <a:spcPct val="50000"/>
              </a:spcBef>
              <a:spcAft>
                <a:spcPts val="0"/>
              </a:spcAft>
              <a:buClrTx/>
              <a:buSzTx/>
              <a:buFontTx/>
              <a:buChar char="-"/>
              <a:tabLst/>
              <a:defRPr/>
            </a:pPr>
            <a:r>
              <a:rPr lang="it-IT" dirty="0" smtClean="0"/>
              <a:t> </a:t>
            </a:r>
            <a:r>
              <a:rPr lang="it-IT" sz="1400" b="1" kern="0" dirty="0" smtClean="0">
                <a:solidFill>
                  <a:srgbClr val="000000"/>
                </a:solidFill>
              </a:rPr>
              <a:t>C</a:t>
            </a:r>
            <a:r>
              <a:rPr kumimoji="0" lang="it-IT" sz="1400" b="1" i="0" u="none" strike="noStrike" kern="0" cap="none" spc="0" normalizeH="0" baseline="0" noProof="0" dirty="0" smtClean="0">
                <a:ln>
                  <a:noFill/>
                </a:ln>
                <a:solidFill>
                  <a:srgbClr val="000000"/>
                </a:solidFill>
                <a:effectLst/>
                <a:uLnTx/>
                <a:uFillTx/>
                <a:latin typeface="Arial" charset="0"/>
              </a:rPr>
              <a:t>onsulenza</a:t>
            </a:r>
            <a:r>
              <a:rPr kumimoji="0" lang="it-IT" sz="1400" b="1" i="0" u="none" strike="noStrike" kern="0" cap="none" spc="0" normalizeH="0" noProof="0" dirty="0" smtClean="0">
                <a:ln>
                  <a:noFill/>
                </a:ln>
                <a:solidFill>
                  <a:srgbClr val="000000"/>
                </a:solidFill>
                <a:effectLst/>
                <a:uLnTx/>
                <a:uFillTx/>
                <a:latin typeface="Arial" charset="0"/>
              </a:rPr>
              <a:t> e coaching</a:t>
            </a:r>
          </a:p>
          <a:p>
            <a:pPr marL="0" marR="0" lvl="0" indent="0" defTabSz="914400" eaLnBrk="1" fontAlgn="auto" latinLnBrk="0" hangingPunct="1">
              <a:lnSpc>
                <a:spcPct val="100000"/>
              </a:lnSpc>
              <a:spcBef>
                <a:spcPct val="50000"/>
              </a:spcBef>
              <a:spcAft>
                <a:spcPts val="0"/>
              </a:spcAft>
              <a:buClrTx/>
              <a:buSzTx/>
              <a:tabLst/>
              <a:defRPr/>
            </a:pPr>
            <a:endParaRPr kumimoji="0" lang="it-IT" sz="1400" b="1" i="0" u="none" strike="noStrike" kern="0" cap="none" spc="0" normalizeH="0" baseline="0" noProof="0" dirty="0" smtClean="0">
              <a:ln>
                <a:noFill/>
              </a:ln>
              <a:solidFill>
                <a:srgbClr val="000000"/>
              </a:solidFill>
              <a:effectLst/>
              <a:uLnTx/>
              <a:uFillTx/>
              <a:latin typeface="Arial" charset="0"/>
            </a:endParaRPr>
          </a:p>
          <a:p>
            <a:pPr marL="0" marR="0" lvl="0" indent="0" defTabSz="914400" eaLnBrk="1" fontAlgn="auto" latinLnBrk="0" hangingPunct="1">
              <a:lnSpc>
                <a:spcPct val="100000"/>
              </a:lnSpc>
              <a:spcBef>
                <a:spcPct val="50000"/>
              </a:spcBef>
              <a:spcAft>
                <a:spcPts val="0"/>
              </a:spcAft>
              <a:buClrTx/>
              <a:buSzTx/>
              <a:buFontTx/>
              <a:buChar char="-"/>
              <a:tabLst/>
              <a:defRPr/>
            </a:pPr>
            <a:endParaRPr kumimoji="0" lang="it-IT" sz="1400" b="1" i="0" u="none" strike="noStrike" kern="0" cap="none" spc="0" normalizeH="0" baseline="0" noProof="0" dirty="0" smtClean="0">
              <a:ln>
                <a:noFill/>
              </a:ln>
              <a:solidFill>
                <a:srgbClr val="000000"/>
              </a:solidFill>
              <a:effectLst/>
              <a:uLnTx/>
              <a:uFillTx/>
              <a:latin typeface="Arial" charset="0"/>
            </a:endParaRPr>
          </a:p>
          <a:p>
            <a:pPr marL="0" marR="0" lvl="0" indent="0" defTabSz="914400" eaLnBrk="1" fontAlgn="auto" latinLnBrk="0" hangingPunct="1">
              <a:lnSpc>
                <a:spcPct val="100000"/>
              </a:lnSpc>
              <a:spcBef>
                <a:spcPct val="50000"/>
              </a:spcBef>
              <a:spcAft>
                <a:spcPts val="0"/>
              </a:spcAft>
              <a:buClrTx/>
              <a:buSzTx/>
              <a:buFontTx/>
              <a:buChar char="-"/>
              <a:tabLst/>
              <a:defRPr/>
            </a:pPr>
            <a:endParaRPr kumimoji="0" lang="it-IT" sz="1400" b="1" i="0" u="none" strike="noStrike" kern="0" cap="none" spc="0" normalizeH="0" baseline="0" noProof="0" dirty="0" smtClean="0">
              <a:ln>
                <a:noFill/>
              </a:ln>
              <a:solidFill>
                <a:srgbClr val="000000"/>
              </a:solidFill>
              <a:effectLst/>
              <a:uLnTx/>
              <a:uFillTx/>
              <a:latin typeface="Arial" charset="0"/>
            </a:endParaRPr>
          </a:p>
          <a:p>
            <a:pPr marL="0" marR="0" lvl="0" indent="0" defTabSz="914400" eaLnBrk="1" fontAlgn="auto" latinLnBrk="0" hangingPunct="1">
              <a:lnSpc>
                <a:spcPct val="100000"/>
              </a:lnSpc>
              <a:spcBef>
                <a:spcPct val="50000"/>
              </a:spcBef>
              <a:spcAft>
                <a:spcPts val="0"/>
              </a:spcAft>
              <a:buClrTx/>
              <a:buSzTx/>
              <a:buFontTx/>
              <a:buChar char="-"/>
              <a:tabLst/>
              <a:defRPr/>
            </a:pPr>
            <a:r>
              <a:rPr kumimoji="0" lang="it-IT" sz="1400" b="1" i="0" u="none" strike="noStrike" kern="0" cap="none" spc="0" normalizeH="0" baseline="0" noProof="0" dirty="0" smtClean="0">
                <a:ln>
                  <a:noFill/>
                </a:ln>
                <a:solidFill>
                  <a:srgbClr val="000000"/>
                </a:solidFill>
                <a:effectLst/>
                <a:uLnTx/>
                <a:uFillTx/>
                <a:latin typeface="Arial" charset="0"/>
              </a:rPr>
              <a:t> Prima consulenza e </a:t>
            </a:r>
            <a:r>
              <a:rPr lang="it-IT" sz="1400" b="1" kern="0" dirty="0" smtClean="0">
                <a:solidFill>
                  <a:srgbClr val="000000"/>
                </a:solidFill>
              </a:rPr>
              <a:t>rete di contatti</a:t>
            </a:r>
          </a:p>
          <a:p>
            <a:pPr marL="0" marR="0" lvl="0" indent="0" defTabSz="914400" eaLnBrk="1" fontAlgn="auto" latinLnBrk="0" hangingPunct="1">
              <a:lnSpc>
                <a:spcPct val="100000"/>
              </a:lnSpc>
              <a:spcBef>
                <a:spcPct val="50000"/>
              </a:spcBef>
              <a:spcAft>
                <a:spcPts val="0"/>
              </a:spcAft>
              <a:buClrTx/>
              <a:buSzTx/>
              <a:buFontTx/>
              <a:buChar char="-"/>
              <a:tabLst/>
              <a:defRPr/>
            </a:pPr>
            <a:endParaRPr kumimoji="0" lang="it-IT" sz="1400" b="1" i="0" u="none" strike="noStrike" kern="0" cap="none" spc="0" normalizeH="0" baseline="0" noProof="0" dirty="0">
              <a:ln>
                <a:noFill/>
              </a:ln>
              <a:solidFill>
                <a:srgbClr val="000000"/>
              </a:solidFill>
              <a:effectLst/>
              <a:uLnTx/>
              <a:uFillTx/>
              <a:latin typeface="Arial" charset="0"/>
            </a:endParaRPr>
          </a:p>
          <a:p>
            <a:pPr marL="0" marR="0" lvl="0" indent="0" defTabSz="914400" eaLnBrk="1" fontAlgn="auto" latinLnBrk="0" hangingPunct="1">
              <a:lnSpc>
                <a:spcPct val="100000"/>
              </a:lnSpc>
              <a:spcBef>
                <a:spcPct val="50000"/>
              </a:spcBef>
              <a:spcAft>
                <a:spcPts val="0"/>
              </a:spcAft>
              <a:buClrTx/>
              <a:buSzTx/>
              <a:buFontTx/>
              <a:buChar char="-"/>
              <a:tabLst/>
              <a:defRPr/>
            </a:pPr>
            <a:endParaRPr lang="it-IT" sz="1400" b="1" kern="0" dirty="0">
              <a:solidFill>
                <a:srgbClr val="000000"/>
              </a:solidFill>
            </a:endParaRPr>
          </a:p>
          <a:p>
            <a:pPr marL="0" marR="0" lvl="0" indent="0" defTabSz="914400" eaLnBrk="1" fontAlgn="auto" latinLnBrk="0" hangingPunct="1">
              <a:lnSpc>
                <a:spcPct val="100000"/>
              </a:lnSpc>
              <a:spcBef>
                <a:spcPct val="50000"/>
              </a:spcBef>
              <a:spcAft>
                <a:spcPts val="0"/>
              </a:spcAft>
              <a:buClrTx/>
              <a:buSzTx/>
              <a:buFontTx/>
              <a:buChar char="-"/>
              <a:tabLst/>
              <a:defRPr/>
            </a:pPr>
            <a:endParaRPr lang="it-IT" sz="1400" b="1" kern="0" dirty="0" smtClean="0">
              <a:solidFill>
                <a:srgbClr val="000000"/>
              </a:solidFill>
            </a:endParaRPr>
          </a:p>
          <a:p>
            <a:pPr marL="0" marR="0" lvl="0" indent="0" defTabSz="914400" eaLnBrk="1" fontAlgn="auto" latinLnBrk="0" hangingPunct="1">
              <a:lnSpc>
                <a:spcPct val="100000"/>
              </a:lnSpc>
              <a:spcBef>
                <a:spcPct val="50000"/>
              </a:spcBef>
              <a:spcAft>
                <a:spcPts val="0"/>
              </a:spcAft>
              <a:buClrTx/>
              <a:buSzTx/>
              <a:buFontTx/>
              <a:buChar char="-"/>
              <a:tabLst/>
              <a:defRPr/>
            </a:pPr>
            <a:r>
              <a:rPr kumimoji="0" lang="it-IT" sz="1400" b="1" i="0" u="none" strike="noStrike" kern="0" cap="none" spc="0" normalizeH="0" baseline="0" noProof="0" dirty="0" smtClean="0">
                <a:ln>
                  <a:noFill/>
                </a:ln>
                <a:solidFill>
                  <a:srgbClr val="000000"/>
                </a:solidFill>
                <a:effectLst/>
                <a:uLnTx/>
                <a:uFillTx/>
                <a:latin typeface="Arial" charset="0"/>
              </a:rPr>
              <a:t>Mentoring e stage di reinserimento</a:t>
            </a:r>
          </a:p>
          <a:p>
            <a:pPr marL="0" marR="0" lvl="0" indent="0" defTabSz="914400" eaLnBrk="1" fontAlgn="auto" latinLnBrk="0" hangingPunct="1">
              <a:lnSpc>
                <a:spcPct val="100000"/>
              </a:lnSpc>
              <a:spcBef>
                <a:spcPct val="50000"/>
              </a:spcBef>
              <a:spcAft>
                <a:spcPts val="0"/>
              </a:spcAft>
              <a:buClrTx/>
              <a:buSzTx/>
              <a:buFontTx/>
              <a:buChar char="-"/>
              <a:tabLst/>
              <a:defRPr/>
            </a:pPr>
            <a:endParaRPr kumimoji="0" lang="it-IT" sz="1400" b="1" i="0" u="none" strike="noStrike" kern="0" cap="none" spc="0" normalizeH="0" baseline="0" noProof="0" dirty="0" smtClean="0">
              <a:ln>
                <a:noFill/>
              </a:ln>
              <a:solidFill>
                <a:srgbClr val="000000"/>
              </a:solidFill>
              <a:effectLst/>
              <a:uLnTx/>
              <a:uFillTx/>
              <a:latin typeface="Arial" charset="0"/>
            </a:endParaRPr>
          </a:p>
        </p:txBody>
      </p:sp>
      <p:sp>
        <p:nvSpPr>
          <p:cNvPr id="36" name="Line 15"/>
          <p:cNvSpPr>
            <a:spLocks noChangeShapeType="1"/>
          </p:cNvSpPr>
          <p:nvPr/>
        </p:nvSpPr>
        <p:spPr bwMode="auto">
          <a:xfrm>
            <a:off x="2454649" y="5490337"/>
            <a:ext cx="0" cy="771517"/>
          </a:xfrm>
          <a:prstGeom prst="line">
            <a:avLst/>
          </a:prstGeom>
          <a:noFill/>
          <a:ln w="28575">
            <a:solidFill>
              <a:srgbClr val="00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CH" sz="1800" b="0" i="0" u="none" strike="noStrike" kern="0" cap="none" spc="0" normalizeH="0" baseline="0" noProof="0" smtClean="0">
              <a:ln>
                <a:noFill/>
              </a:ln>
              <a:solidFill>
                <a:sysClr val="windowText" lastClr="000000"/>
              </a:solidFill>
              <a:effectLst/>
              <a:uLnTx/>
              <a:uFillTx/>
            </a:endParaRPr>
          </a:p>
        </p:txBody>
      </p:sp>
      <p:sp>
        <p:nvSpPr>
          <p:cNvPr id="37" name="Text Box 5"/>
          <p:cNvSpPr txBox="1">
            <a:spLocks noChangeArrowheads="1"/>
          </p:cNvSpPr>
          <p:nvPr/>
        </p:nvSpPr>
        <p:spPr bwMode="auto">
          <a:xfrm>
            <a:off x="850991" y="5688159"/>
            <a:ext cx="1140543" cy="375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it-IT" sz="1800" b="0" i="0" u="none" strike="noStrike" kern="0" cap="none" spc="0" normalizeH="0" baseline="0" noProof="0" dirty="0" smtClean="0">
                <a:ln>
                  <a:noFill/>
                </a:ln>
                <a:solidFill>
                  <a:srgbClr val="000000"/>
                </a:solidFill>
                <a:effectLst/>
                <a:uLnTx/>
                <a:uFillTx/>
                <a:latin typeface="Arial" charset="0"/>
              </a:rPr>
              <a:t>Sano</a:t>
            </a:r>
          </a:p>
        </p:txBody>
      </p:sp>
      <p:sp>
        <p:nvSpPr>
          <p:cNvPr id="38" name="Textfeld 37"/>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30603594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fontScale="90000"/>
          </a:bodyPr>
          <a:lstStyle/>
          <a:p>
            <a:pPr algn="l"/>
            <a:r>
              <a:rPr lang="it-IT" b="1" dirty="0" smtClean="0"/>
              <a:t>(Prima) consulenza e rete di contatti I</a:t>
            </a:r>
            <a:endParaRPr lang="it-IT" b="1" dirty="0"/>
          </a:p>
        </p:txBody>
      </p:sp>
      <p:sp>
        <p:nvSpPr>
          <p:cNvPr id="4" name="Inhaltsplatzhalter 3"/>
          <p:cNvSpPr>
            <a:spLocks noGrp="1"/>
          </p:cNvSpPr>
          <p:nvPr>
            <p:ph idx="1"/>
          </p:nvPr>
        </p:nvSpPr>
        <p:spPr>
          <a:xfrm>
            <a:off x="457200" y="1628800"/>
            <a:ext cx="8229600" cy="4807438"/>
          </a:xfrm>
        </p:spPr>
        <p:txBody>
          <a:bodyPr>
            <a:noAutofit/>
          </a:bodyPr>
          <a:lstStyle/>
          <a:p>
            <a:pPr marL="0" indent="0">
              <a:spcBef>
                <a:spcPts val="0"/>
              </a:spcBef>
              <a:buNone/>
            </a:pPr>
            <a:endParaRPr lang="it-IT" sz="2400" b="1" dirty="0"/>
          </a:p>
          <a:p>
            <a:pPr marL="0" indent="0">
              <a:buNone/>
            </a:pPr>
            <a:r>
              <a:rPr lang="it-IT" sz="2400" b="1" dirty="0" smtClean="0"/>
              <a:t>L’offerta</a:t>
            </a:r>
          </a:p>
          <a:p>
            <a:pPr marL="0" indent="0">
              <a:buNone/>
            </a:pPr>
            <a:r>
              <a:rPr lang="it-IT" sz="2400" dirty="0"/>
              <a:t>Supporto professionale ai medici in relazione al loro esercizio della professione. ReMed si mette in contatto entro 72 ore con il collega che richiede una consulenza, cercando di comprendere la situazione ed elaborando soluzioni. </a:t>
            </a:r>
          </a:p>
          <a:p>
            <a:pPr marL="0" indent="0">
              <a:buNone/>
            </a:pPr>
            <a:endParaRPr lang="it-IT" sz="2400" dirty="0"/>
          </a:p>
          <a:p>
            <a:pPr marL="0" indent="0">
              <a:buNone/>
            </a:pPr>
            <a:r>
              <a:rPr lang="it-IT" sz="2400" b="1" dirty="0" smtClean="0"/>
              <a:t>Destinatari</a:t>
            </a:r>
          </a:p>
          <a:p>
            <a:pPr marL="0" indent="0">
              <a:buNone/>
            </a:pPr>
            <a:r>
              <a:rPr lang="it-IT" sz="2400" dirty="0"/>
              <a:t>Medici in situazioni di crisi o particolari, ad es. in presenza di problemi di salute </a:t>
            </a:r>
            <a:r>
              <a:rPr lang="it-IT" sz="2400" dirty="0" smtClean="0"/>
              <a:t>fisica o psichica. </a:t>
            </a:r>
            <a:r>
              <a:rPr lang="it-IT" sz="2400" dirty="0"/>
              <a:t>A contattare ReMed possono essere anche persone vicine ai medici in difficoltà.</a:t>
            </a:r>
          </a:p>
        </p:txBody>
      </p:sp>
      <p:sp>
        <p:nvSpPr>
          <p:cNvPr id="2" name="Fußzeilenplatzhalter 1"/>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25490341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a:t>Prima consulenza e rete di contatti II</a:t>
            </a:r>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6" name="Rechteck 5"/>
          <p:cNvSpPr/>
          <p:nvPr/>
        </p:nvSpPr>
        <p:spPr>
          <a:xfrm>
            <a:off x="539552" y="1700808"/>
            <a:ext cx="3314433" cy="369332"/>
          </a:xfrm>
          <a:prstGeom prst="rect">
            <a:avLst/>
          </a:prstGeom>
        </p:spPr>
        <p:txBody>
          <a:bodyPr wrap="none">
            <a:spAutoFit/>
          </a:bodyPr>
          <a:lstStyle/>
          <a:p>
            <a:r>
              <a:rPr lang="it-IT" b="1" dirty="0"/>
              <a:t>Schema di elaborazione dei contatti</a:t>
            </a:r>
            <a:endParaRPr lang="it-IT" dirty="0"/>
          </a:p>
        </p:txBody>
      </p:sp>
      <p:sp>
        <p:nvSpPr>
          <p:cNvPr id="7" name="Textfeld 6"/>
          <p:cNvSpPr txBox="1"/>
          <p:nvPr/>
        </p:nvSpPr>
        <p:spPr>
          <a:xfrm>
            <a:off x="251520" y="6436238"/>
            <a:ext cx="1224136" cy="276999"/>
          </a:xfrm>
          <a:prstGeom prst="rect">
            <a:avLst/>
          </a:prstGeom>
          <a:noFill/>
        </p:spPr>
        <p:txBody>
          <a:bodyPr wrap="square" rtlCol="0">
            <a:spAutoFit/>
          </a:bodyPr>
          <a:lstStyle/>
          <a:p>
            <a:r>
              <a:rPr lang="it-IT" sz="1200" dirty="0"/>
              <a:t>© ReMed</a:t>
            </a:r>
          </a:p>
        </p:txBody>
      </p:sp>
      <p:pic>
        <p:nvPicPr>
          <p:cNvPr id="1026" name="Picture 2" descr="D:\lhadorn\ReMed\Grundlagen-Dokumente-Überarbeitung\Bild_S5 Handbuch iV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2132856"/>
            <a:ext cx="6324947" cy="40430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75520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smtClean="0"/>
              <a:t>Sensibilizzazione e prevenzione I</a:t>
            </a:r>
            <a:endParaRPr lang="it-IT" b="1" dirty="0"/>
          </a:p>
        </p:txBody>
      </p:sp>
      <p:sp>
        <p:nvSpPr>
          <p:cNvPr id="3" name="Inhaltsplatzhalter 2"/>
          <p:cNvSpPr>
            <a:spLocks noGrp="1"/>
          </p:cNvSpPr>
          <p:nvPr>
            <p:ph idx="1"/>
          </p:nvPr>
        </p:nvSpPr>
        <p:spPr/>
        <p:txBody>
          <a:bodyPr>
            <a:normAutofit fontScale="70000" lnSpcReduction="20000"/>
          </a:bodyPr>
          <a:lstStyle/>
          <a:p>
            <a:pPr marL="0" indent="0">
              <a:buNone/>
            </a:pPr>
            <a:r>
              <a:rPr lang="it-IT" b="1" dirty="0" smtClean="0"/>
              <a:t>CORSI DI PERFEZIONAMENTO PROFESSIONALE/WORKSHOP</a:t>
            </a:r>
          </a:p>
          <a:p>
            <a:pPr marL="0" indent="0">
              <a:buNone/>
            </a:pPr>
            <a:endParaRPr lang="it-IT" b="1" dirty="0" smtClean="0"/>
          </a:p>
          <a:p>
            <a:pPr marL="0" indent="0">
              <a:buNone/>
            </a:pPr>
            <a:r>
              <a:rPr lang="it-IT" b="1" dirty="0" smtClean="0"/>
              <a:t>L’offerta</a:t>
            </a:r>
          </a:p>
          <a:p>
            <a:pPr marL="0" indent="0">
              <a:buNone/>
            </a:pPr>
            <a:r>
              <a:rPr lang="it-IT" dirty="0" smtClean="0"/>
              <a:t>Corsi di perfezionamento professionale/workshop tramite teatro interattivo sui temi </a:t>
            </a:r>
            <a:r>
              <a:rPr lang="it-IT" dirty="0" err="1" smtClean="0"/>
              <a:t>burnout</a:t>
            </a:r>
            <a:r>
              <a:rPr lang="it-IT" dirty="0" smtClean="0"/>
              <a:t>, depressione, alcol. L’offerta prevede un training sostenibile per saper agire in futuro in situazioni di conflitto.</a:t>
            </a:r>
          </a:p>
          <a:p>
            <a:pPr marL="0" indent="0">
              <a:buNone/>
            </a:pPr>
            <a:endParaRPr lang="it-IT" dirty="0"/>
          </a:p>
          <a:p>
            <a:pPr marL="0" indent="0">
              <a:buNone/>
            </a:pPr>
            <a:r>
              <a:rPr lang="it-IT" b="1" dirty="0" smtClean="0"/>
              <a:t>Destinatari</a:t>
            </a:r>
          </a:p>
          <a:p>
            <a:pPr marL="0" indent="0">
              <a:buNone/>
            </a:pPr>
            <a:r>
              <a:rPr lang="it-IT" dirty="0" smtClean="0"/>
              <a:t>Società mediche cantonali e società mediche specialistiche, nonché tutte le organizzazioni mediche, ospedali e cliniche, istituzioni sociali, istituti di formazione medica, aziende e il vasto pubblico</a:t>
            </a:r>
            <a:endParaRPr lang="it-IT" dirty="0"/>
          </a:p>
          <a:p>
            <a:pPr marL="0" indent="0">
              <a:buNone/>
            </a:pPr>
            <a:endParaRPr lang="it-IT"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31237907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a:t>Sensibilizzazione e prevenzione II</a:t>
            </a:r>
            <a:endParaRPr lang="it-IT" dirty="0"/>
          </a:p>
        </p:txBody>
      </p:sp>
      <p:sp>
        <p:nvSpPr>
          <p:cNvPr id="3" name="Inhaltsplatzhalter 2"/>
          <p:cNvSpPr>
            <a:spLocks noGrp="1"/>
          </p:cNvSpPr>
          <p:nvPr>
            <p:ph idx="1"/>
          </p:nvPr>
        </p:nvSpPr>
        <p:spPr/>
        <p:txBody>
          <a:bodyPr>
            <a:normAutofit fontScale="70000" lnSpcReduction="20000"/>
          </a:bodyPr>
          <a:lstStyle/>
          <a:p>
            <a:pPr marL="0" indent="0">
              <a:buNone/>
            </a:pPr>
            <a:r>
              <a:rPr lang="it-IT" b="1" dirty="0" smtClean="0"/>
              <a:t>GRUPPI DI COACHING</a:t>
            </a:r>
          </a:p>
          <a:p>
            <a:pPr marL="0" indent="0">
              <a:buNone/>
            </a:pPr>
            <a:endParaRPr lang="it-IT" b="1" dirty="0" smtClean="0"/>
          </a:p>
          <a:p>
            <a:pPr marL="0" indent="0">
              <a:buNone/>
            </a:pPr>
            <a:r>
              <a:rPr lang="it-IT" b="1" dirty="0" smtClean="0"/>
              <a:t>L’offerta</a:t>
            </a:r>
          </a:p>
          <a:p>
            <a:pPr marL="0" indent="0">
              <a:buNone/>
            </a:pPr>
            <a:r>
              <a:rPr lang="it-IT" dirty="0" smtClean="0"/>
              <a:t>Gruppi di </a:t>
            </a:r>
            <a:r>
              <a:rPr lang="it-IT" dirty="0" err="1" smtClean="0"/>
              <a:t>coaching</a:t>
            </a:r>
            <a:r>
              <a:rPr lang="it-IT" dirty="0" smtClean="0"/>
              <a:t> per discutere sotto una direzione competente nei quali, nell’ambito di un rapporto collegiale, viene offerto supporto per affrontare le difficoltà del lavoro quotidiano. Tematizzazione dei conflitti e delle difficoltà correlati alla professione, con individuazione delle relative soluzioni.</a:t>
            </a:r>
          </a:p>
          <a:p>
            <a:pPr marL="0" indent="0">
              <a:buNone/>
            </a:pPr>
            <a:endParaRPr lang="it-IT" dirty="0" smtClean="0"/>
          </a:p>
          <a:p>
            <a:pPr marL="0" indent="0">
              <a:buNone/>
            </a:pPr>
            <a:r>
              <a:rPr lang="it-IT" b="1" dirty="0" smtClean="0"/>
              <a:t>Destinatari</a:t>
            </a:r>
          </a:p>
          <a:p>
            <a:pPr marL="0" indent="0">
              <a:buNone/>
            </a:pPr>
            <a:r>
              <a:rPr lang="it-IT" dirty="0" smtClean="0"/>
              <a:t>Medici che si vedono confrontati con argomenti gravosi, complessi e impegnativi.</a:t>
            </a:r>
            <a:endParaRPr lang="it-IT" dirty="0"/>
          </a:p>
          <a:p>
            <a:pPr marL="0" indent="0">
              <a:buNone/>
            </a:pPr>
            <a:endParaRPr lang="it-IT"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8263028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a:t>Sensibilizzazione e prevenzione III</a:t>
            </a:r>
            <a:endParaRPr lang="it-IT" dirty="0"/>
          </a:p>
        </p:txBody>
      </p:sp>
      <p:sp>
        <p:nvSpPr>
          <p:cNvPr id="3" name="Inhaltsplatzhalter 2"/>
          <p:cNvSpPr>
            <a:spLocks noGrp="1"/>
          </p:cNvSpPr>
          <p:nvPr>
            <p:ph idx="1"/>
          </p:nvPr>
        </p:nvSpPr>
        <p:spPr/>
        <p:txBody>
          <a:bodyPr>
            <a:normAutofit fontScale="85000" lnSpcReduction="20000"/>
          </a:bodyPr>
          <a:lstStyle/>
          <a:p>
            <a:pPr marL="0" indent="0">
              <a:buNone/>
            </a:pPr>
            <a:r>
              <a:rPr lang="it-IT" b="1" dirty="0" smtClean="0"/>
              <a:t>TESTIMONIAL</a:t>
            </a:r>
          </a:p>
          <a:p>
            <a:pPr marL="0" indent="0">
              <a:buNone/>
            </a:pPr>
            <a:endParaRPr lang="it-IT" b="1" dirty="0" smtClean="0"/>
          </a:p>
          <a:p>
            <a:pPr marL="0" indent="0">
              <a:buNone/>
            </a:pPr>
            <a:r>
              <a:rPr lang="it-IT" b="1" dirty="0" smtClean="0"/>
              <a:t>L’offerta</a:t>
            </a:r>
          </a:p>
          <a:p>
            <a:pPr marL="0" indent="0">
              <a:buNone/>
            </a:pPr>
            <a:r>
              <a:rPr lang="it-IT" dirty="0" smtClean="0"/>
              <a:t>Redazione di testimonial/relazioni anonimizzate sulle esperienze di medici che in una situazione di crisi si sono rivolti a ReMed.</a:t>
            </a:r>
            <a:endParaRPr lang="it-IT" dirty="0"/>
          </a:p>
          <a:p>
            <a:pPr marL="0" indent="0">
              <a:buNone/>
            </a:pPr>
            <a:endParaRPr lang="it-IT" dirty="0"/>
          </a:p>
          <a:p>
            <a:pPr marL="0" indent="0">
              <a:buNone/>
            </a:pPr>
            <a:r>
              <a:rPr lang="it-IT" b="1" dirty="0" smtClean="0"/>
              <a:t>Destinatari</a:t>
            </a:r>
          </a:p>
          <a:p>
            <a:pPr marL="0" indent="0">
              <a:buNone/>
            </a:pPr>
            <a:r>
              <a:rPr lang="it-IT" dirty="0" smtClean="0"/>
              <a:t>Medici che richiedono una consulenza e che elaborano per iscritto le proprie esperienze/lettori e lettrici del Bollettino dei medici svizzeri.</a:t>
            </a:r>
          </a:p>
          <a:p>
            <a:pPr marL="0" indent="0">
              <a:buNone/>
            </a:pPr>
            <a:endParaRPr lang="it-IT" dirty="0" smtClean="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24698785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smtClean="0"/>
              <a:t>Esempi di testimonial</a:t>
            </a:r>
            <a:endParaRPr lang="it-IT" b="1"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graphicFrame>
        <p:nvGraphicFramePr>
          <p:cNvPr id="9" name="Inhaltsplatzhalter 8"/>
          <p:cNvGraphicFramePr>
            <a:graphicFrameLocks noGrp="1"/>
          </p:cNvGraphicFramePr>
          <p:nvPr>
            <p:ph idx="1"/>
            <p:extLst>
              <p:ext uri="{D42A27DB-BD31-4B8C-83A1-F6EECF244321}">
                <p14:modId xmlns:p14="http://schemas.microsoft.com/office/powerpoint/2010/main" val="2706908611"/>
              </p:ext>
            </p:extLst>
          </p:nvPr>
        </p:nvGraphicFramePr>
        <p:xfrm>
          <a:off x="457200" y="1628799"/>
          <a:ext cx="8229600" cy="5018153"/>
        </p:xfrm>
        <a:graphic>
          <a:graphicData uri="http://schemas.openxmlformats.org/drawingml/2006/table">
            <a:tbl>
              <a:tblPr firstRow="1" bandRow="1">
                <a:tableStyleId>{7DF18680-E054-41AD-8BC1-D1AEF772440D}</a:tableStyleId>
              </a:tblPr>
              <a:tblGrid>
                <a:gridCol w="1162472"/>
                <a:gridCol w="7067128"/>
              </a:tblGrid>
              <a:tr h="375877">
                <a:tc>
                  <a:txBody>
                    <a:bodyPr/>
                    <a:lstStyle/>
                    <a:p>
                      <a:r>
                        <a:rPr dirty="0"/>
                        <a:t>Anno</a:t>
                      </a:r>
                      <a:endParaRPr lang="it-IT" dirty="0"/>
                    </a:p>
                  </a:txBody>
                  <a:tcPr/>
                </a:tc>
                <a:tc>
                  <a:txBody>
                    <a:bodyPr/>
                    <a:lstStyle/>
                    <a:p>
                      <a:r>
                        <a:rPr dirty="0" err="1"/>
                        <a:t>Titolo</a:t>
                      </a:r>
                      <a:endParaRPr lang="it-IT" dirty="0"/>
                    </a:p>
                  </a:txBody>
                  <a:tcPr/>
                </a:tc>
              </a:tr>
              <a:tr h="648774">
                <a:tc>
                  <a:txBody>
                    <a:bodyPr/>
                    <a:lstStyle/>
                    <a:p>
                      <a:r>
                        <a:rPr dirty="0"/>
                        <a:t>2009</a:t>
                      </a:r>
                      <a:endParaRPr lang="it-IT" dirty="0"/>
                    </a:p>
                  </a:txBody>
                  <a:tcPr/>
                </a:tc>
                <a:tc>
                  <a:txBody>
                    <a:bodyPr/>
                    <a:lstStyle/>
                    <a:p>
                      <a:r>
                        <a:rPr dirty="0" err="1"/>
                        <a:t>ReMed</a:t>
                      </a:r>
                      <a:r>
                        <a:rPr dirty="0"/>
                        <a:t>: </a:t>
                      </a:r>
                      <a:r>
                        <a:rPr dirty="0" err="1"/>
                        <a:t>medici</a:t>
                      </a:r>
                      <a:r>
                        <a:rPr dirty="0"/>
                        <a:t> per </a:t>
                      </a:r>
                      <a:r>
                        <a:rPr dirty="0" err="1"/>
                        <a:t>i</a:t>
                      </a:r>
                      <a:r>
                        <a:rPr dirty="0"/>
                        <a:t> </a:t>
                      </a:r>
                      <a:r>
                        <a:rPr dirty="0" err="1"/>
                        <a:t>medici</a:t>
                      </a:r>
                      <a:r>
                        <a:rPr dirty="0"/>
                        <a:t> / </a:t>
                      </a:r>
                      <a:r>
                        <a:rPr dirty="0" err="1"/>
                        <a:t>ReMed</a:t>
                      </a:r>
                      <a:r>
                        <a:rPr dirty="0"/>
                        <a:t>: </a:t>
                      </a:r>
                      <a:r>
                        <a:rPr dirty="0" err="1"/>
                        <a:t>aiuto</a:t>
                      </a:r>
                      <a:r>
                        <a:rPr dirty="0"/>
                        <a:t> </a:t>
                      </a:r>
                      <a:r>
                        <a:rPr dirty="0" err="1"/>
                        <a:t>rapido</a:t>
                      </a:r>
                      <a:r>
                        <a:rPr dirty="0"/>
                        <a:t> 1/  </a:t>
                      </a:r>
                      <a:r>
                        <a:rPr dirty="0" err="1"/>
                        <a:t>ReMed</a:t>
                      </a:r>
                      <a:r>
                        <a:rPr dirty="0"/>
                        <a:t>: </a:t>
                      </a:r>
                      <a:r>
                        <a:rPr dirty="0" err="1"/>
                        <a:t>aiuto</a:t>
                      </a:r>
                      <a:r>
                        <a:rPr dirty="0"/>
                        <a:t> </a:t>
                      </a:r>
                      <a:r>
                        <a:rPr dirty="0" err="1"/>
                        <a:t>rapido</a:t>
                      </a:r>
                      <a:r>
                        <a:rPr dirty="0"/>
                        <a:t> 2 /</a:t>
                      </a:r>
                    </a:p>
                    <a:p>
                      <a:r>
                        <a:rPr dirty="0" err="1"/>
                        <a:t>ReMed</a:t>
                      </a:r>
                      <a:r>
                        <a:rPr dirty="0"/>
                        <a:t>: </a:t>
                      </a:r>
                      <a:r>
                        <a:rPr dirty="0" err="1"/>
                        <a:t>colpisce</a:t>
                      </a:r>
                      <a:r>
                        <a:rPr dirty="0"/>
                        <a:t> </a:t>
                      </a:r>
                      <a:r>
                        <a:rPr dirty="0" err="1"/>
                        <a:t>anche</a:t>
                      </a:r>
                      <a:r>
                        <a:rPr dirty="0"/>
                        <a:t> </a:t>
                      </a:r>
                      <a:r>
                        <a:rPr dirty="0" err="1"/>
                        <a:t>i</a:t>
                      </a:r>
                      <a:r>
                        <a:rPr dirty="0"/>
                        <a:t> </a:t>
                      </a:r>
                      <a:r>
                        <a:rPr dirty="0" err="1"/>
                        <a:t>medici</a:t>
                      </a:r>
                      <a:r>
                        <a:rPr dirty="0"/>
                        <a:t> </a:t>
                      </a:r>
                      <a:r>
                        <a:rPr dirty="0" err="1"/>
                        <a:t>ospedalieri</a:t>
                      </a:r>
                      <a:endParaRPr lang="it-IT" dirty="0"/>
                    </a:p>
                  </a:txBody>
                  <a:tcPr/>
                </a:tc>
              </a:tr>
              <a:tr h="648774">
                <a:tc>
                  <a:txBody>
                    <a:bodyPr/>
                    <a:lstStyle/>
                    <a:p>
                      <a:r>
                        <a:t>2010</a:t>
                      </a:r>
                      <a:endParaRPr lang="it-IT" dirty="0"/>
                    </a:p>
                  </a:txBody>
                  <a:tcPr/>
                </a:tc>
                <a:tc>
                  <a:txBody>
                    <a:bodyPr/>
                    <a:lstStyle/>
                    <a:p>
                      <a:r>
                        <a:rPr dirty="0" err="1"/>
                        <a:t>ReMed</a:t>
                      </a:r>
                      <a:r>
                        <a:rPr dirty="0"/>
                        <a:t>: </a:t>
                      </a:r>
                      <a:r>
                        <a:rPr dirty="0" err="1"/>
                        <a:t>sostegno</a:t>
                      </a:r>
                      <a:r>
                        <a:rPr dirty="0"/>
                        <a:t> in </a:t>
                      </a:r>
                      <a:r>
                        <a:rPr dirty="0" err="1"/>
                        <a:t>situazioni</a:t>
                      </a:r>
                      <a:r>
                        <a:rPr dirty="0"/>
                        <a:t> di </a:t>
                      </a:r>
                      <a:r>
                        <a:rPr dirty="0" err="1"/>
                        <a:t>crisi</a:t>
                      </a:r>
                      <a:r>
                        <a:rPr dirty="0"/>
                        <a:t> </a:t>
                      </a:r>
                      <a:r>
                        <a:rPr dirty="0" err="1"/>
                        <a:t>personale</a:t>
                      </a:r>
                      <a:r>
                        <a:rPr dirty="0"/>
                        <a:t> / </a:t>
                      </a:r>
                      <a:r>
                        <a:rPr dirty="0" err="1"/>
                        <a:t>ReMed</a:t>
                      </a:r>
                      <a:r>
                        <a:rPr dirty="0"/>
                        <a:t>: </a:t>
                      </a:r>
                      <a:r>
                        <a:rPr dirty="0" err="1"/>
                        <a:t>sostegno</a:t>
                      </a:r>
                      <a:r>
                        <a:rPr dirty="0"/>
                        <a:t> </a:t>
                      </a:r>
                      <a:r>
                        <a:rPr dirty="0" err="1"/>
                        <a:t>nel</a:t>
                      </a:r>
                      <a:r>
                        <a:rPr dirty="0"/>
                        <a:t> </a:t>
                      </a:r>
                      <a:r>
                        <a:rPr dirty="0" err="1"/>
                        <a:t>momento</a:t>
                      </a:r>
                      <a:r>
                        <a:rPr dirty="0"/>
                        <a:t> giusto</a:t>
                      </a:r>
                      <a:endParaRPr lang="it-IT" dirty="0"/>
                    </a:p>
                  </a:txBody>
                  <a:tcPr/>
                </a:tc>
              </a:tr>
              <a:tr h="375877">
                <a:tc>
                  <a:txBody>
                    <a:bodyPr/>
                    <a:lstStyle/>
                    <a:p>
                      <a:r>
                        <a:t>2011</a:t>
                      </a:r>
                      <a:endParaRPr lang="it-IT" dirty="0"/>
                    </a:p>
                  </a:txBody>
                  <a:tcPr/>
                </a:tc>
                <a:tc>
                  <a:txBody>
                    <a:bodyPr/>
                    <a:lstStyle/>
                    <a:p>
                      <a:r>
                        <a:t>ReMed: si indirizza esclusivamente ai medici</a:t>
                      </a:r>
                      <a:endParaRPr lang="it-IT" dirty="0"/>
                    </a:p>
                  </a:txBody>
                  <a:tcPr/>
                </a:tc>
              </a:tr>
              <a:tr h="375877">
                <a:tc>
                  <a:txBody>
                    <a:bodyPr/>
                    <a:lstStyle/>
                    <a:p>
                      <a:r>
                        <a:t>2012</a:t>
                      </a:r>
                      <a:endParaRPr lang="it-IT" dirty="0"/>
                    </a:p>
                  </a:txBody>
                  <a:tcPr/>
                </a:tc>
                <a:tc>
                  <a:txBody>
                    <a:bodyPr/>
                    <a:lstStyle/>
                    <a:p>
                      <a:r>
                        <a:rPr dirty="0"/>
                        <a:t>ReMed: </a:t>
                      </a:r>
                      <a:r>
                        <a:rPr dirty="0" err="1"/>
                        <a:t>sostegno</a:t>
                      </a:r>
                      <a:r>
                        <a:rPr dirty="0"/>
                        <a:t> per </a:t>
                      </a:r>
                      <a:r>
                        <a:rPr dirty="0" err="1"/>
                        <a:t>medici</a:t>
                      </a:r>
                      <a:r>
                        <a:rPr dirty="0"/>
                        <a:t> </a:t>
                      </a:r>
                      <a:r>
                        <a:rPr dirty="0" err="1" smtClean="0"/>
                        <a:t>sovraffaticati</a:t>
                      </a:r>
                      <a:r>
                        <a:rPr lang="en-US" dirty="0" smtClean="0"/>
                        <a:t> o in </a:t>
                      </a:r>
                      <a:r>
                        <a:rPr lang="en-US" dirty="0" err="1" smtClean="0"/>
                        <a:t>difficoltà</a:t>
                      </a:r>
                      <a:endParaRPr lang="it-IT" dirty="0"/>
                    </a:p>
                  </a:txBody>
                  <a:tcPr/>
                </a:tc>
              </a:tr>
              <a:tr h="926820">
                <a:tc>
                  <a:txBody>
                    <a:bodyPr/>
                    <a:lstStyle/>
                    <a:p>
                      <a:r>
                        <a:t>2014</a:t>
                      </a:r>
                      <a:endParaRPr lang="it-IT" dirty="0"/>
                    </a:p>
                  </a:txBody>
                  <a:tcPr/>
                </a:tc>
                <a:tc>
                  <a:txBody>
                    <a:bodyPr/>
                    <a:lstStyle/>
                    <a:p>
                      <a:r>
                        <a:rPr dirty="0" err="1"/>
                        <a:t>ReMed</a:t>
                      </a:r>
                      <a:r>
                        <a:rPr dirty="0"/>
                        <a:t>: </a:t>
                      </a:r>
                      <a:r>
                        <a:rPr dirty="0" err="1"/>
                        <a:t>aiuto</a:t>
                      </a:r>
                      <a:r>
                        <a:rPr dirty="0"/>
                        <a:t> in </a:t>
                      </a:r>
                      <a:r>
                        <a:rPr dirty="0" err="1"/>
                        <a:t>caso</a:t>
                      </a:r>
                      <a:r>
                        <a:rPr dirty="0"/>
                        <a:t> di </a:t>
                      </a:r>
                      <a:r>
                        <a:rPr dirty="0" err="1"/>
                        <a:t>abusi</a:t>
                      </a:r>
                      <a:r>
                        <a:rPr dirty="0"/>
                        <a:t> «Lo </a:t>
                      </a:r>
                      <a:r>
                        <a:rPr dirty="0" err="1"/>
                        <a:t>sanno</a:t>
                      </a:r>
                      <a:r>
                        <a:rPr dirty="0"/>
                        <a:t> </a:t>
                      </a:r>
                      <a:r>
                        <a:rPr dirty="0" err="1"/>
                        <a:t>tutti</a:t>
                      </a:r>
                      <a:r>
                        <a:rPr dirty="0"/>
                        <a:t>» </a:t>
                      </a:r>
                      <a:r>
                        <a:rPr dirty="0" err="1"/>
                        <a:t>Storie</a:t>
                      </a:r>
                      <a:r>
                        <a:rPr dirty="0"/>
                        <a:t>/</a:t>
                      </a:r>
                      <a:r>
                        <a:rPr dirty="0" err="1"/>
                        <a:t>Molestie</a:t>
                      </a:r>
                      <a:r>
                        <a:rPr dirty="0"/>
                        <a:t> </a:t>
                      </a:r>
                      <a:r>
                        <a:rPr dirty="0" err="1"/>
                        <a:t>sessuali</a:t>
                      </a:r>
                      <a:r>
                        <a:rPr dirty="0"/>
                        <a:t>: </a:t>
                      </a:r>
                      <a:r>
                        <a:rPr dirty="0" err="1"/>
                        <a:t>ReMed</a:t>
                      </a:r>
                      <a:r>
                        <a:rPr dirty="0"/>
                        <a:t> non </a:t>
                      </a:r>
                      <a:r>
                        <a:rPr dirty="0" err="1"/>
                        <a:t>condanna</a:t>
                      </a:r>
                      <a:r>
                        <a:rPr dirty="0"/>
                        <a:t>/</a:t>
                      </a:r>
                      <a:r>
                        <a:rPr dirty="0" err="1"/>
                        <a:t>ReMed</a:t>
                      </a:r>
                      <a:r>
                        <a:rPr dirty="0"/>
                        <a:t>: </a:t>
                      </a:r>
                      <a:r>
                        <a:rPr dirty="0" err="1"/>
                        <a:t>una</a:t>
                      </a:r>
                      <a:r>
                        <a:rPr dirty="0"/>
                        <a:t> via </a:t>
                      </a:r>
                      <a:r>
                        <a:rPr dirty="0" err="1"/>
                        <a:t>d'uscita</a:t>
                      </a:r>
                      <a:r>
                        <a:rPr dirty="0"/>
                        <a:t> </a:t>
                      </a:r>
                      <a:r>
                        <a:rPr dirty="0" err="1"/>
                        <a:t>dalla</a:t>
                      </a:r>
                      <a:r>
                        <a:rPr dirty="0"/>
                        <a:t> </a:t>
                      </a:r>
                      <a:r>
                        <a:rPr dirty="0" err="1"/>
                        <a:t>dipendenza</a:t>
                      </a:r>
                      <a:r>
                        <a:rPr dirty="0"/>
                        <a:t> </a:t>
                      </a:r>
                      <a:r>
                        <a:rPr dirty="0" err="1"/>
                        <a:t>Quando</a:t>
                      </a:r>
                      <a:r>
                        <a:rPr dirty="0"/>
                        <a:t> </a:t>
                      </a:r>
                      <a:r>
                        <a:rPr dirty="0" err="1"/>
                        <a:t>i</a:t>
                      </a:r>
                      <a:r>
                        <a:rPr dirty="0"/>
                        <a:t> </a:t>
                      </a:r>
                      <a:r>
                        <a:rPr dirty="0" err="1"/>
                        <a:t>medici</a:t>
                      </a:r>
                      <a:r>
                        <a:rPr dirty="0"/>
                        <a:t> </a:t>
                      </a:r>
                      <a:r>
                        <a:rPr dirty="0" err="1"/>
                        <a:t>abusano</a:t>
                      </a:r>
                      <a:r>
                        <a:rPr dirty="0"/>
                        <a:t> di </a:t>
                      </a:r>
                      <a:r>
                        <a:rPr dirty="0" err="1"/>
                        <a:t>droghe</a:t>
                      </a:r>
                      <a:endParaRPr lang="it-IT" dirty="0"/>
                    </a:p>
                  </a:txBody>
                  <a:tcPr/>
                </a:tc>
              </a:tr>
              <a:tr h="648774">
                <a:tc>
                  <a:txBody>
                    <a:bodyPr/>
                    <a:lstStyle/>
                    <a:p>
                      <a:r>
                        <a:t>2015</a:t>
                      </a:r>
                      <a:endParaRPr lang="it-IT" dirty="0"/>
                    </a:p>
                  </a:txBody>
                  <a:tcPr/>
                </a:tc>
                <a:tc>
                  <a:txBody>
                    <a:bodyPr/>
                    <a:lstStyle/>
                    <a:p>
                      <a:r>
                        <a:rPr dirty="0" err="1"/>
                        <a:t>Ingiustamente</a:t>
                      </a:r>
                      <a:r>
                        <a:rPr dirty="0"/>
                        <a:t> </a:t>
                      </a:r>
                      <a:r>
                        <a:rPr dirty="0" err="1"/>
                        <a:t>davanti</a:t>
                      </a:r>
                      <a:r>
                        <a:rPr dirty="0"/>
                        <a:t> a un </a:t>
                      </a:r>
                      <a:r>
                        <a:rPr dirty="0" err="1"/>
                        <a:t>tribunale</a:t>
                      </a:r>
                      <a:r>
                        <a:rPr dirty="0"/>
                        <a:t>. </a:t>
                      </a:r>
                      <a:r>
                        <a:rPr dirty="0" err="1"/>
                        <a:t>ReMed</a:t>
                      </a:r>
                      <a:r>
                        <a:rPr dirty="0"/>
                        <a:t> </a:t>
                      </a:r>
                      <a:r>
                        <a:rPr dirty="0" err="1"/>
                        <a:t>offre</a:t>
                      </a:r>
                      <a:r>
                        <a:rPr dirty="0"/>
                        <a:t> </a:t>
                      </a:r>
                      <a:r>
                        <a:rPr dirty="0" err="1"/>
                        <a:t>sostegno</a:t>
                      </a:r>
                      <a:r>
                        <a:rPr dirty="0"/>
                        <a:t>/Replica al testimonial «</a:t>
                      </a:r>
                      <a:r>
                        <a:rPr dirty="0" err="1"/>
                        <a:t>Molestie</a:t>
                      </a:r>
                      <a:r>
                        <a:rPr dirty="0"/>
                        <a:t> </a:t>
                      </a:r>
                      <a:r>
                        <a:rPr dirty="0" err="1"/>
                        <a:t>sessuali</a:t>
                      </a:r>
                      <a:r>
                        <a:rPr dirty="0"/>
                        <a:t>» / </a:t>
                      </a:r>
                      <a:r>
                        <a:rPr dirty="0" err="1"/>
                        <a:t>ReMed</a:t>
                      </a:r>
                      <a:r>
                        <a:rPr dirty="0"/>
                        <a:t>: medico, 30 </a:t>
                      </a:r>
                      <a:r>
                        <a:rPr dirty="0" err="1"/>
                        <a:t>anni</a:t>
                      </a:r>
                      <a:r>
                        <a:rPr dirty="0"/>
                        <a:t>, in </a:t>
                      </a:r>
                      <a:r>
                        <a:rPr dirty="0" err="1"/>
                        <a:t>crisi</a:t>
                      </a:r>
                      <a:endParaRPr lang="it-IT" dirty="0"/>
                    </a:p>
                  </a:txBody>
                  <a:tcPr/>
                </a:tc>
              </a:tr>
              <a:tr h="375877">
                <a:tc>
                  <a:txBody>
                    <a:bodyPr/>
                    <a:lstStyle/>
                    <a:p>
                      <a:r>
                        <a:t>2016</a:t>
                      </a:r>
                      <a:endParaRPr lang="it-IT" dirty="0"/>
                    </a:p>
                  </a:txBody>
                  <a:tcPr/>
                </a:tc>
                <a:tc>
                  <a:txBody>
                    <a:bodyPr/>
                    <a:lstStyle/>
                    <a:p>
                      <a:r>
                        <a:rPr dirty="0" err="1"/>
                        <a:t>ReMed</a:t>
                      </a:r>
                      <a:r>
                        <a:rPr dirty="0"/>
                        <a:t>: </a:t>
                      </a:r>
                      <a:r>
                        <a:rPr dirty="0" err="1"/>
                        <a:t>tornare</a:t>
                      </a:r>
                      <a:r>
                        <a:rPr dirty="0"/>
                        <a:t> a fare </a:t>
                      </a:r>
                      <a:r>
                        <a:rPr dirty="0" err="1"/>
                        <a:t>il</a:t>
                      </a:r>
                      <a:r>
                        <a:rPr dirty="0"/>
                        <a:t> medico </a:t>
                      </a:r>
                      <a:r>
                        <a:rPr dirty="0" err="1"/>
                        <a:t>dopo</a:t>
                      </a:r>
                      <a:r>
                        <a:rPr dirty="0"/>
                        <a:t> </a:t>
                      </a:r>
                      <a:r>
                        <a:rPr dirty="0" err="1"/>
                        <a:t>una</a:t>
                      </a:r>
                      <a:r>
                        <a:rPr dirty="0"/>
                        <a:t> grave </a:t>
                      </a:r>
                      <a:r>
                        <a:rPr dirty="0" err="1"/>
                        <a:t>crisi</a:t>
                      </a:r>
                      <a:r>
                        <a:rPr dirty="0"/>
                        <a:t> </a:t>
                      </a:r>
                      <a:r>
                        <a:rPr dirty="0" err="1"/>
                        <a:t>esistenziale</a:t>
                      </a:r>
                      <a:endParaRPr lang="it-IT" dirty="0"/>
                    </a:p>
                  </a:txBody>
                  <a:tcPr/>
                </a:tc>
              </a:tr>
              <a:tr h="375877">
                <a:tc>
                  <a:txBody>
                    <a:bodyPr/>
                    <a:lstStyle/>
                    <a:p>
                      <a:r>
                        <a:t>2017</a:t>
                      </a:r>
                      <a:endParaRPr lang="it-IT" dirty="0"/>
                    </a:p>
                  </a:txBody>
                  <a:tcPr/>
                </a:tc>
                <a:tc>
                  <a:txBody>
                    <a:bodyPr/>
                    <a:lstStyle/>
                    <a:p>
                      <a:r>
                        <a:rPr dirty="0" err="1"/>
                        <a:t>ReMed</a:t>
                      </a:r>
                      <a:r>
                        <a:rPr dirty="0"/>
                        <a:t>: le </a:t>
                      </a:r>
                      <a:r>
                        <a:rPr dirty="0" err="1"/>
                        <a:t>paure</a:t>
                      </a:r>
                      <a:r>
                        <a:rPr dirty="0"/>
                        <a:t> </a:t>
                      </a:r>
                      <a:r>
                        <a:rPr dirty="0" err="1"/>
                        <a:t>fanno</a:t>
                      </a:r>
                      <a:r>
                        <a:rPr dirty="0"/>
                        <a:t> parte </a:t>
                      </a:r>
                      <a:r>
                        <a:rPr dirty="0" err="1"/>
                        <a:t>della</a:t>
                      </a:r>
                      <a:r>
                        <a:rPr dirty="0"/>
                        <a:t> </a:t>
                      </a:r>
                      <a:r>
                        <a:rPr dirty="0" err="1"/>
                        <a:t>professione</a:t>
                      </a:r>
                      <a:r>
                        <a:rPr dirty="0"/>
                        <a:t> </a:t>
                      </a:r>
                      <a:r>
                        <a:rPr dirty="0" err="1"/>
                        <a:t>medica</a:t>
                      </a:r>
                      <a:endParaRPr lang="it-IT" dirty="0"/>
                    </a:p>
                  </a:txBody>
                  <a:tcPr/>
                </a:tc>
              </a:tr>
            </a:tbl>
          </a:graphicData>
        </a:graphic>
      </p:graphicFrame>
    </p:spTree>
    <p:extLst>
      <p:ext uri="{BB962C8B-B14F-4D97-AF65-F5344CB8AC3E}">
        <p14:creationId xmlns:p14="http://schemas.microsoft.com/office/powerpoint/2010/main" val="34370214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smtClean="0"/>
              <a:t>Mentoring e stage di reinserimento I</a:t>
            </a:r>
            <a:endParaRPr lang="it-IT" b="1" dirty="0"/>
          </a:p>
        </p:txBody>
      </p:sp>
      <p:sp>
        <p:nvSpPr>
          <p:cNvPr id="3" name="Inhaltsplatzhalter 2"/>
          <p:cNvSpPr>
            <a:spLocks noGrp="1"/>
          </p:cNvSpPr>
          <p:nvPr>
            <p:ph idx="1"/>
          </p:nvPr>
        </p:nvSpPr>
        <p:spPr/>
        <p:txBody>
          <a:bodyPr>
            <a:normAutofit fontScale="70000" lnSpcReduction="20000"/>
          </a:bodyPr>
          <a:lstStyle/>
          <a:p>
            <a:pPr marL="0" indent="0">
              <a:buNone/>
            </a:pPr>
            <a:r>
              <a:rPr lang="it-IT" b="1" dirty="0" smtClean="0"/>
              <a:t>STAGE DI REINSERIMENTO NELLO STUDIO MEDICO</a:t>
            </a:r>
          </a:p>
          <a:p>
            <a:pPr marL="0" indent="0">
              <a:buNone/>
            </a:pPr>
            <a:endParaRPr lang="it-IT" b="1" dirty="0" smtClean="0"/>
          </a:p>
          <a:p>
            <a:pPr marL="0" indent="0">
              <a:buNone/>
            </a:pPr>
            <a:r>
              <a:rPr lang="it-IT" b="1" dirty="0" smtClean="0"/>
              <a:t>L’offerta</a:t>
            </a:r>
          </a:p>
          <a:p>
            <a:pPr marL="0" indent="0">
              <a:buNone/>
            </a:pPr>
            <a:r>
              <a:rPr lang="it-IT" dirty="0" smtClean="0"/>
              <a:t>Con uno stage di reinserimento presso un medico-mentore il medico può recuperare sicurezza e consapevolezza dei propri mezzi per riprendere l'attività in studio in modo responsabile. Durante lo stage, della durata di diverse settimane, il medico lavora sotto la supervisione del mentore, riacquista fiducia nelle proprie competenze e individua le eventuali lacune nella propria preparazione medica, sociale e gestionale.</a:t>
            </a:r>
            <a:endParaRPr lang="it-IT" dirty="0"/>
          </a:p>
          <a:p>
            <a:pPr marL="0" indent="0">
              <a:buNone/>
            </a:pPr>
            <a:endParaRPr lang="it-IT" dirty="0" smtClean="0"/>
          </a:p>
          <a:p>
            <a:pPr marL="0" indent="0">
              <a:buNone/>
            </a:pPr>
            <a:r>
              <a:rPr lang="it-IT" b="1" dirty="0" smtClean="0"/>
              <a:t>Destinatari</a:t>
            </a:r>
          </a:p>
          <a:p>
            <a:pPr marL="0" indent="0">
              <a:buNone/>
            </a:pPr>
            <a:r>
              <a:rPr lang="it-IT" dirty="0" smtClean="0"/>
              <a:t>Medici che hanno interrotto l’attività a causa di una crisi.</a:t>
            </a:r>
          </a:p>
          <a:p>
            <a:pPr marL="0" indent="0">
              <a:buNone/>
            </a:pPr>
            <a:endParaRPr lang="it-IT"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25555952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a:t>Mentoring e stage di reinserimento II</a:t>
            </a:r>
            <a:endParaRPr lang="it-IT" dirty="0"/>
          </a:p>
        </p:txBody>
      </p:sp>
      <p:sp>
        <p:nvSpPr>
          <p:cNvPr id="3" name="Inhaltsplatzhalter 2"/>
          <p:cNvSpPr>
            <a:spLocks noGrp="1"/>
          </p:cNvSpPr>
          <p:nvPr>
            <p:ph idx="1"/>
          </p:nvPr>
        </p:nvSpPr>
        <p:spPr/>
        <p:txBody>
          <a:bodyPr>
            <a:normAutofit fontScale="70000" lnSpcReduction="20000"/>
          </a:bodyPr>
          <a:lstStyle/>
          <a:p>
            <a:pPr marL="0" indent="0">
              <a:buNone/>
            </a:pPr>
            <a:r>
              <a:rPr lang="it-IT" b="1" dirty="0" smtClean="0"/>
              <a:t>MENTORING</a:t>
            </a:r>
          </a:p>
          <a:p>
            <a:pPr marL="0" indent="0">
              <a:buNone/>
            </a:pPr>
            <a:endParaRPr lang="it-IT" dirty="0" smtClean="0"/>
          </a:p>
          <a:p>
            <a:pPr marL="0" indent="0">
              <a:buNone/>
            </a:pPr>
            <a:r>
              <a:rPr lang="it-IT" b="1" dirty="0" smtClean="0"/>
              <a:t>L’offerta</a:t>
            </a:r>
          </a:p>
          <a:p>
            <a:pPr marL="0" indent="0">
              <a:buNone/>
            </a:pPr>
            <a:r>
              <a:rPr lang="it-IT" dirty="0" smtClean="0"/>
              <a:t>Assistenza da parte di un collega esperto al di fuori di un’istituzione durante una fase di transizione (ingresso o reinserimento nella vita lavorativa, ecc.). </a:t>
            </a:r>
            <a:r>
              <a:rPr lang="it-IT" dirty="0" err="1" smtClean="0"/>
              <a:t>ReMed</a:t>
            </a:r>
            <a:r>
              <a:rPr lang="it-IT" dirty="0" smtClean="0"/>
              <a:t> può fornire il nominativo di un professionista adatto. Contenuti, forma e finanziamento vengono regolati tra il medico che richiede la consulenza e lo specialista. </a:t>
            </a:r>
            <a:r>
              <a:rPr lang="en-US" dirty="0" smtClean="0"/>
              <a:t>	</a:t>
            </a:r>
          </a:p>
          <a:p>
            <a:pPr marL="0" indent="0">
              <a:buNone/>
            </a:pPr>
            <a:r>
              <a:rPr lang="it-IT" dirty="0" smtClean="0"/>
              <a:t> </a:t>
            </a:r>
          </a:p>
          <a:p>
            <a:pPr marL="0" indent="0">
              <a:buNone/>
            </a:pPr>
            <a:r>
              <a:rPr lang="it-IT" b="1" dirty="0" smtClean="0"/>
              <a:t>Destinatari</a:t>
            </a:r>
          </a:p>
          <a:p>
            <a:pPr marL="0" indent="0">
              <a:buNone/>
            </a:pPr>
            <a:r>
              <a:rPr lang="it-IT" dirty="0" smtClean="0"/>
              <a:t>I medici che si trovano in una situazione di crisi o difficile e i medici che stanno pianificando un ingresso o un reinserimento nella vita lavorativa e desiderano un’assistenza (tra pari).</a:t>
            </a:r>
          </a:p>
          <a:p>
            <a:pPr marL="0" indent="0">
              <a:buNone/>
            </a:pPr>
            <a:endParaRPr lang="it-IT"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31426062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980728"/>
            <a:ext cx="8229600" cy="1080120"/>
          </a:xfrm>
        </p:spPr>
        <p:txBody>
          <a:bodyPr>
            <a:normAutofit fontScale="90000"/>
          </a:bodyPr>
          <a:lstStyle/>
          <a:p>
            <a:pPr algn="l"/>
            <a:r>
              <a:rPr lang="it-IT" b="1" dirty="0"/>
              <a:t>Intervisioni per consulenti di prima istanza e membri della rete</a:t>
            </a:r>
          </a:p>
        </p:txBody>
      </p:sp>
      <p:sp>
        <p:nvSpPr>
          <p:cNvPr id="3" name="Inhaltsplatzhalter 2"/>
          <p:cNvSpPr>
            <a:spLocks noGrp="1"/>
          </p:cNvSpPr>
          <p:nvPr>
            <p:ph idx="1"/>
          </p:nvPr>
        </p:nvSpPr>
        <p:spPr>
          <a:xfrm>
            <a:off x="467544" y="2420888"/>
            <a:ext cx="8229600" cy="3705275"/>
          </a:xfrm>
        </p:spPr>
        <p:txBody>
          <a:bodyPr>
            <a:normAutofit fontScale="92500" lnSpcReduction="20000"/>
          </a:bodyPr>
          <a:lstStyle/>
          <a:p>
            <a:pPr marL="0" indent="0">
              <a:buNone/>
            </a:pPr>
            <a:r>
              <a:rPr lang="it-IT" b="1" dirty="0" smtClean="0"/>
              <a:t>L’offerta</a:t>
            </a:r>
          </a:p>
          <a:p>
            <a:pPr marL="0" indent="0">
              <a:buNone/>
            </a:pPr>
            <a:r>
              <a:rPr lang="it-IT" dirty="0" smtClean="0"/>
              <a:t>Intervisione per consulenti di prima istanza e membri della rete con la possibilità di presentare casi e scambiare esperienze.</a:t>
            </a:r>
          </a:p>
          <a:p>
            <a:pPr marL="0" indent="0">
              <a:buNone/>
            </a:pPr>
            <a:endParaRPr lang="it-IT" dirty="0" smtClean="0"/>
          </a:p>
          <a:p>
            <a:pPr marL="0" indent="0">
              <a:buNone/>
            </a:pPr>
            <a:r>
              <a:rPr lang="it-IT" b="1" dirty="0" smtClean="0"/>
              <a:t>Destinatari</a:t>
            </a:r>
          </a:p>
          <a:p>
            <a:pPr marL="0" indent="0">
              <a:buNone/>
            </a:pPr>
            <a:r>
              <a:rPr lang="it-IT" dirty="0" smtClean="0"/>
              <a:t>Consulenti di prima istanza, membri della rete, professionisti addetti all’assistenza successiva</a:t>
            </a:r>
          </a:p>
          <a:p>
            <a:pPr marL="0" indent="0">
              <a:buNone/>
            </a:pPr>
            <a:endParaRPr lang="it-IT"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672484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smtClean="0"/>
              <a:t>ReMed</a:t>
            </a:r>
            <a:endParaRPr lang="it-IT" b="1" dirty="0"/>
          </a:p>
        </p:txBody>
      </p:sp>
      <p:sp>
        <p:nvSpPr>
          <p:cNvPr id="3" name="Inhaltsplatzhalter 2"/>
          <p:cNvSpPr>
            <a:spLocks noGrp="1"/>
          </p:cNvSpPr>
          <p:nvPr>
            <p:ph idx="1"/>
          </p:nvPr>
        </p:nvSpPr>
        <p:spPr/>
        <p:txBody>
          <a:bodyPr/>
          <a:lstStyle/>
          <a:p>
            <a:endParaRPr lang="it-IT" sz="2400" dirty="0" smtClean="0"/>
          </a:p>
          <a:p>
            <a:r>
              <a:rPr lang="it-IT" sz="2400" dirty="0" smtClean="0"/>
              <a:t>Che cos’è ReMed</a:t>
            </a:r>
          </a:p>
          <a:p>
            <a:r>
              <a:rPr lang="it-IT" sz="2400" dirty="0" smtClean="0"/>
              <a:t>Organizzazione</a:t>
            </a:r>
          </a:p>
          <a:p>
            <a:r>
              <a:rPr lang="it-IT" sz="2400" dirty="0" smtClean="0"/>
              <a:t>Condizioni quadro</a:t>
            </a:r>
          </a:p>
          <a:p>
            <a:r>
              <a:rPr lang="it-IT" sz="2400" dirty="0" smtClean="0"/>
              <a:t>Offerte di sostegno</a:t>
            </a:r>
          </a:p>
          <a:p>
            <a:r>
              <a:rPr lang="it-IT" sz="2400" dirty="0" smtClean="0"/>
              <a:t>Misure di accompagnamento</a:t>
            </a:r>
          </a:p>
          <a:p>
            <a:pPr marL="0" indent="0">
              <a:buNone/>
            </a:pPr>
            <a:endParaRPr lang="it-IT" dirty="0" smtClean="0"/>
          </a:p>
          <a:p>
            <a:endParaRPr lang="it-IT"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29581072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r>
              <a:rPr lang="it-IT" smtClean="0"/>
              <a:t>| Evento | Tema | Nome Cognome | Data</a:t>
            </a:r>
            <a:endParaRPr lang="it-IT"/>
          </a:p>
        </p:txBody>
      </p:sp>
      <p:sp>
        <p:nvSpPr>
          <p:cNvPr id="3" name="Rectangle 5"/>
          <p:cNvSpPr>
            <a:spLocks noChangeArrowheads="1"/>
          </p:cNvSpPr>
          <p:nvPr/>
        </p:nvSpPr>
        <p:spPr bwMode="auto">
          <a:xfrm>
            <a:off x="6732240" y="1341436"/>
            <a:ext cx="1944216" cy="4930775"/>
          </a:xfrm>
          <a:prstGeom prst="rect">
            <a:avLst/>
          </a:prstGeom>
          <a:solidFill>
            <a:schemeClr val="accent5">
              <a:lumMod val="20000"/>
              <a:lumOff val="80000"/>
            </a:schemeClr>
          </a:solidFill>
          <a:ln w="28575">
            <a:solidFill>
              <a:schemeClr val="tx1"/>
            </a:solidFill>
            <a:miter lim="800000"/>
            <a:headEnd/>
            <a:tailEnd/>
          </a:ln>
        </p:spPr>
        <p:txBody>
          <a:bodyPr wrap="none" anchor="ctr"/>
          <a:lstStyle/>
          <a:p>
            <a:r>
              <a:rPr lang="it-IT" dirty="0" smtClean="0"/>
              <a:t>  </a:t>
            </a:r>
            <a:r>
              <a:rPr lang="it-IT" sz="2000" b="1" dirty="0" smtClean="0">
                <a:solidFill>
                  <a:schemeClr val="tx1"/>
                </a:solidFill>
                <a:latin typeface="Calibri" pitchFamily="34" charset="0"/>
              </a:rPr>
              <a:t>ReMed</a:t>
            </a:r>
            <a:endParaRPr lang="it-IT" sz="2000" b="1" dirty="0">
              <a:solidFill>
                <a:schemeClr val="tx1"/>
              </a:solidFill>
              <a:latin typeface="Calibri" pitchFamily="34" charset="0"/>
              <a:cs typeface="Calibri" pitchFamily="34" charset="0"/>
            </a:endParaRPr>
          </a:p>
          <a:p>
            <a:r>
              <a:rPr lang="it-IT" dirty="0" smtClean="0"/>
              <a:t>  </a:t>
            </a:r>
            <a:r>
              <a:rPr lang="it-IT" sz="2000" b="1" dirty="0" smtClean="0">
                <a:solidFill>
                  <a:schemeClr val="tx1"/>
                </a:solidFill>
                <a:latin typeface="Calibri" pitchFamily="34" charset="0"/>
              </a:rPr>
              <a:t>L’offerta</a:t>
            </a:r>
            <a:endParaRPr lang="it-IT" dirty="0">
              <a:solidFill>
                <a:schemeClr val="tx1"/>
              </a:solidFill>
              <a:latin typeface="Calibri" pitchFamily="34" charset="0"/>
              <a:cs typeface="Calibri" pitchFamily="34" charset="0"/>
            </a:endParaRPr>
          </a:p>
          <a:p>
            <a:endParaRPr lang="it-IT" dirty="0">
              <a:solidFill>
                <a:schemeClr val="tx1"/>
              </a:solidFill>
              <a:latin typeface="Calibri" pitchFamily="34" charset="0"/>
              <a:cs typeface="Calibri" pitchFamily="34" charset="0"/>
            </a:endParaRPr>
          </a:p>
          <a:p>
            <a:endParaRPr lang="it-IT" b="1" dirty="0">
              <a:solidFill>
                <a:schemeClr val="tx1"/>
              </a:solidFill>
              <a:latin typeface="Calibri" pitchFamily="34" charset="0"/>
              <a:cs typeface="Calibri" pitchFamily="34" charset="0"/>
            </a:endParaRPr>
          </a:p>
          <a:p>
            <a:endParaRPr lang="it-IT" sz="2000" b="1" dirty="0">
              <a:solidFill>
                <a:schemeClr val="tx1"/>
              </a:solidFill>
              <a:latin typeface="Calibri" pitchFamily="34" charset="0"/>
              <a:cs typeface="Calibri" pitchFamily="34" charset="0"/>
            </a:endParaRPr>
          </a:p>
          <a:p>
            <a:endParaRPr lang="it-IT" dirty="0">
              <a:solidFill>
                <a:schemeClr val="tx1"/>
              </a:solidFill>
              <a:latin typeface="Calibri" pitchFamily="34" charset="0"/>
              <a:cs typeface="Calibri" pitchFamily="34" charset="0"/>
            </a:endParaRPr>
          </a:p>
          <a:p>
            <a:endParaRPr lang="it-IT" b="1" dirty="0">
              <a:solidFill>
                <a:schemeClr val="tx1"/>
              </a:solidFill>
              <a:latin typeface="Calibri" pitchFamily="34" charset="0"/>
              <a:cs typeface="Calibri" pitchFamily="34" charset="0"/>
            </a:endParaRPr>
          </a:p>
          <a:p>
            <a:endParaRPr lang="it-IT" dirty="0">
              <a:solidFill>
                <a:schemeClr val="tx1"/>
              </a:solidFill>
              <a:latin typeface="Calibri" pitchFamily="34" charset="0"/>
              <a:cs typeface="Calibri" pitchFamily="34" charset="0"/>
            </a:endParaRPr>
          </a:p>
          <a:p>
            <a:endParaRPr lang="it-IT" dirty="0">
              <a:solidFill>
                <a:schemeClr val="tx1"/>
              </a:solidFill>
              <a:latin typeface="Calibri" pitchFamily="34" charset="0"/>
              <a:cs typeface="Calibri" pitchFamily="34" charset="0"/>
            </a:endParaRPr>
          </a:p>
          <a:p>
            <a:endParaRPr lang="it-IT" dirty="0">
              <a:solidFill>
                <a:schemeClr val="tx1"/>
              </a:solidFill>
              <a:latin typeface="Calibri" pitchFamily="34" charset="0"/>
              <a:cs typeface="Calibri" pitchFamily="34" charset="0"/>
            </a:endParaRPr>
          </a:p>
          <a:p>
            <a:endParaRPr lang="it-IT" sz="2400" dirty="0">
              <a:solidFill>
                <a:schemeClr val="tx1"/>
              </a:solidFill>
              <a:latin typeface="Calibri" pitchFamily="34" charset="0"/>
              <a:cs typeface="Calibri" pitchFamily="34" charset="0"/>
            </a:endParaRPr>
          </a:p>
          <a:p>
            <a:endParaRPr lang="it-IT" sz="2400" dirty="0">
              <a:solidFill>
                <a:schemeClr val="tx1"/>
              </a:solidFill>
              <a:latin typeface="Calibri" pitchFamily="34" charset="0"/>
              <a:cs typeface="Calibri" pitchFamily="34" charset="0"/>
            </a:endParaRPr>
          </a:p>
          <a:p>
            <a:endParaRPr lang="it-IT" sz="2400" dirty="0">
              <a:solidFill>
                <a:schemeClr val="tx1"/>
              </a:solidFill>
              <a:latin typeface="Calibri" pitchFamily="34" charset="0"/>
              <a:cs typeface="Calibri" pitchFamily="34" charset="0"/>
            </a:endParaRPr>
          </a:p>
          <a:p>
            <a:endParaRPr lang="it-IT" sz="2400" dirty="0">
              <a:solidFill>
                <a:schemeClr val="tx1"/>
              </a:solidFill>
              <a:latin typeface="Times New Roman" pitchFamily="18" charset="0"/>
              <a:cs typeface="Arial" charset="0"/>
            </a:endParaRPr>
          </a:p>
        </p:txBody>
      </p:sp>
      <p:sp>
        <p:nvSpPr>
          <p:cNvPr id="4" name="Rectangle 22"/>
          <p:cNvSpPr>
            <a:spLocks noChangeArrowheads="1"/>
          </p:cNvSpPr>
          <p:nvPr/>
        </p:nvSpPr>
        <p:spPr bwMode="auto">
          <a:xfrm>
            <a:off x="6904248" y="2563813"/>
            <a:ext cx="1600200" cy="685800"/>
          </a:xfrm>
          <a:prstGeom prst="rect">
            <a:avLst/>
          </a:prstGeom>
          <a:solidFill>
            <a:schemeClr val="accent5">
              <a:lumMod val="40000"/>
              <a:lumOff val="60000"/>
            </a:schemeClr>
          </a:solidFill>
          <a:ln w="9525">
            <a:solidFill>
              <a:schemeClr val="tx1"/>
            </a:solidFill>
            <a:miter lim="800000"/>
            <a:headEnd/>
            <a:tailEnd/>
          </a:ln>
        </p:spPr>
        <p:txBody>
          <a:bodyPr wrap="none" anchor="ctr"/>
          <a:lstStyle/>
          <a:p>
            <a:pPr algn="ctr"/>
            <a:r>
              <a:rPr lang="it-IT" dirty="0" smtClean="0">
                <a:solidFill>
                  <a:schemeClr val="tx1"/>
                </a:solidFill>
                <a:latin typeface="Calibri" pitchFamily="34" charset="0"/>
              </a:rPr>
              <a:t>Prevenzione/ </a:t>
            </a:r>
          </a:p>
          <a:p>
            <a:pPr algn="ctr"/>
            <a:r>
              <a:rPr lang="it-IT" dirty="0" smtClean="0">
                <a:latin typeface="Calibri" pitchFamily="34" charset="0"/>
              </a:rPr>
              <a:t>Sensibilizzazione</a:t>
            </a:r>
            <a:endParaRPr lang="it-IT" dirty="0">
              <a:solidFill>
                <a:schemeClr val="tx1"/>
              </a:solidFill>
              <a:latin typeface="Calibri" pitchFamily="34" charset="0"/>
              <a:cs typeface="Calibri" pitchFamily="34" charset="0"/>
            </a:endParaRPr>
          </a:p>
        </p:txBody>
      </p:sp>
      <p:sp>
        <p:nvSpPr>
          <p:cNvPr id="5" name="Rectangle 8"/>
          <p:cNvSpPr>
            <a:spLocks noChangeArrowheads="1"/>
          </p:cNvSpPr>
          <p:nvPr/>
        </p:nvSpPr>
        <p:spPr bwMode="auto">
          <a:xfrm>
            <a:off x="6910531" y="3564231"/>
            <a:ext cx="1600200" cy="685800"/>
          </a:xfrm>
          <a:prstGeom prst="rect">
            <a:avLst/>
          </a:prstGeom>
          <a:solidFill>
            <a:schemeClr val="accent5">
              <a:lumMod val="40000"/>
              <a:lumOff val="60000"/>
            </a:schemeClr>
          </a:solidFill>
          <a:ln w="9525">
            <a:solidFill>
              <a:schemeClr val="tx1"/>
            </a:solidFill>
            <a:miter lim="800000"/>
            <a:headEnd/>
            <a:tailEnd/>
          </a:ln>
        </p:spPr>
        <p:txBody>
          <a:bodyPr wrap="none" anchor="ctr"/>
          <a:lstStyle/>
          <a:p>
            <a:pPr algn="ctr"/>
            <a:r>
              <a:rPr lang="it-IT" dirty="0" smtClean="0">
                <a:latin typeface="Calibri" pitchFamily="34" charset="0"/>
              </a:rPr>
              <a:t>Consulenza/ </a:t>
            </a:r>
          </a:p>
          <a:p>
            <a:pPr algn="ctr"/>
            <a:r>
              <a:rPr lang="it-IT" dirty="0" smtClean="0">
                <a:latin typeface="Calibri" pitchFamily="34" charset="0"/>
              </a:rPr>
              <a:t>Coaching</a:t>
            </a:r>
            <a:endParaRPr lang="it-IT" dirty="0">
              <a:solidFill>
                <a:schemeClr val="tx1"/>
              </a:solidFill>
              <a:latin typeface="Calibri" pitchFamily="34" charset="0"/>
              <a:cs typeface="Calibri" pitchFamily="34" charset="0"/>
            </a:endParaRPr>
          </a:p>
        </p:txBody>
      </p:sp>
      <p:sp>
        <p:nvSpPr>
          <p:cNvPr id="6" name="Rectangle 7"/>
          <p:cNvSpPr>
            <a:spLocks noChangeArrowheads="1"/>
          </p:cNvSpPr>
          <p:nvPr/>
        </p:nvSpPr>
        <p:spPr bwMode="auto">
          <a:xfrm>
            <a:off x="6904248" y="4419955"/>
            <a:ext cx="1600200" cy="685800"/>
          </a:xfrm>
          <a:prstGeom prst="rect">
            <a:avLst/>
          </a:prstGeom>
          <a:solidFill>
            <a:schemeClr val="accent5">
              <a:lumMod val="40000"/>
              <a:lumOff val="60000"/>
            </a:schemeClr>
          </a:solidFill>
          <a:ln w="9525">
            <a:solidFill>
              <a:schemeClr val="tx1"/>
            </a:solidFill>
            <a:miter lim="800000"/>
            <a:headEnd/>
            <a:tailEnd/>
          </a:ln>
        </p:spPr>
        <p:txBody>
          <a:bodyPr wrap="none" anchor="ctr"/>
          <a:lstStyle/>
          <a:p>
            <a:pPr algn="ctr"/>
            <a:r>
              <a:rPr lang="it-IT" sz="1600" dirty="0" smtClean="0">
                <a:solidFill>
                  <a:schemeClr val="tx1"/>
                </a:solidFill>
                <a:latin typeface="Calibri" pitchFamily="34" charset="0"/>
              </a:rPr>
              <a:t>Prima consulenza/ </a:t>
            </a:r>
          </a:p>
          <a:p>
            <a:pPr algn="ctr"/>
            <a:r>
              <a:rPr lang="it-IT" sz="1600" dirty="0" smtClean="0">
                <a:latin typeface="Calibri" pitchFamily="34" charset="0"/>
              </a:rPr>
              <a:t>Rete di contatti</a:t>
            </a:r>
            <a:endParaRPr lang="it-IT" sz="1600" dirty="0">
              <a:solidFill>
                <a:schemeClr val="tx1"/>
              </a:solidFill>
              <a:latin typeface="Calibri" pitchFamily="34" charset="0"/>
              <a:cs typeface="Calibri" pitchFamily="34" charset="0"/>
            </a:endParaRPr>
          </a:p>
        </p:txBody>
      </p:sp>
      <p:sp>
        <p:nvSpPr>
          <p:cNvPr id="7" name="Rectangle 6"/>
          <p:cNvSpPr>
            <a:spLocks noChangeArrowheads="1"/>
          </p:cNvSpPr>
          <p:nvPr/>
        </p:nvSpPr>
        <p:spPr bwMode="auto">
          <a:xfrm>
            <a:off x="6910531" y="5339624"/>
            <a:ext cx="1600200" cy="685800"/>
          </a:xfrm>
          <a:prstGeom prst="rect">
            <a:avLst/>
          </a:prstGeom>
          <a:solidFill>
            <a:schemeClr val="accent5">
              <a:lumMod val="40000"/>
              <a:lumOff val="60000"/>
            </a:schemeClr>
          </a:solidFill>
          <a:ln w="9525">
            <a:solidFill>
              <a:schemeClr val="tx1"/>
            </a:solidFill>
            <a:miter lim="800000"/>
            <a:headEnd/>
            <a:tailEnd/>
          </a:ln>
        </p:spPr>
        <p:txBody>
          <a:bodyPr wrap="none" anchor="ctr"/>
          <a:lstStyle/>
          <a:p>
            <a:pPr algn="ctr"/>
            <a:r>
              <a:rPr lang="it-IT" sz="1600" dirty="0" smtClean="0">
                <a:solidFill>
                  <a:schemeClr val="tx1"/>
                </a:solidFill>
                <a:latin typeface="Calibri" pitchFamily="34" charset="0"/>
              </a:rPr>
              <a:t>Mentoring/</a:t>
            </a:r>
          </a:p>
          <a:p>
            <a:pPr algn="ctr"/>
            <a:r>
              <a:rPr lang="it-IT" sz="1600" dirty="0" smtClean="0">
                <a:latin typeface="Calibri" pitchFamily="34" charset="0"/>
              </a:rPr>
              <a:t>Stage di </a:t>
            </a:r>
            <a:r>
              <a:rPr lang="it-IT" sz="1600" dirty="0" err="1" smtClean="0">
                <a:latin typeface="Calibri" pitchFamily="34" charset="0"/>
              </a:rPr>
              <a:t>reins</a:t>
            </a:r>
            <a:r>
              <a:rPr lang="it-IT" sz="1600" dirty="0" smtClean="0">
                <a:latin typeface="Calibri" pitchFamily="34" charset="0"/>
              </a:rPr>
              <a:t>. </a:t>
            </a:r>
            <a:r>
              <a:rPr lang="it-IT" sz="1600" dirty="0">
                <a:latin typeface="Calibri" pitchFamily="34" charset="0"/>
              </a:rPr>
              <a:t> </a:t>
            </a:r>
            <a:endParaRPr lang="it-IT" sz="1600" dirty="0" smtClean="0">
              <a:latin typeface="Calibri" pitchFamily="34" charset="0"/>
            </a:endParaRPr>
          </a:p>
          <a:p>
            <a:pPr algn="ctr"/>
            <a:r>
              <a:rPr lang="it-IT" sz="1600" dirty="0">
                <a:latin typeface="Calibri" pitchFamily="34" charset="0"/>
              </a:rPr>
              <a:t>i</a:t>
            </a:r>
            <a:r>
              <a:rPr lang="it-IT" sz="1600" dirty="0" smtClean="0">
                <a:latin typeface="Calibri" pitchFamily="34" charset="0"/>
              </a:rPr>
              <a:t>n studio medico</a:t>
            </a:r>
            <a:endParaRPr lang="it-IT" sz="1600" dirty="0">
              <a:solidFill>
                <a:schemeClr val="tx1"/>
              </a:solidFill>
              <a:latin typeface="Calibri" pitchFamily="34" charset="0"/>
              <a:cs typeface="Calibri" pitchFamily="34" charset="0"/>
            </a:endParaRPr>
          </a:p>
        </p:txBody>
      </p:sp>
      <p:sp>
        <p:nvSpPr>
          <p:cNvPr id="8" name="Rectangle 3"/>
          <p:cNvSpPr>
            <a:spLocks noChangeArrowheads="1"/>
          </p:cNvSpPr>
          <p:nvPr/>
        </p:nvSpPr>
        <p:spPr bwMode="auto">
          <a:xfrm>
            <a:off x="251521" y="1341438"/>
            <a:ext cx="2142034" cy="4953000"/>
          </a:xfrm>
          <a:prstGeom prst="rect">
            <a:avLst/>
          </a:prstGeom>
          <a:solidFill>
            <a:schemeClr val="accent5">
              <a:lumMod val="20000"/>
              <a:lumOff val="80000"/>
            </a:schemeClr>
          </a:solidFill>
          <a:ln w="28575">
            <a:solidFill>
              <a:schemeClr val="tx1"/>
            </a:solidFill>
            <a:miter lim="800000"/>
            <a:headEnd/>
            <a:tailEnd/>
          </a:ln>
        </p:spPr>
        <p:txBody>
          <a:bodyPr wrap="none" anchor="ctr"/>
          <a:lstStyle/>
          <a:p>
            <a:pPr algn="ctr"/>
            <a:r>
              <a:rPr lang="it-IT" sz="2000" b="1" dirty="0">
                <a:solidFill>
                  <a:schemeClr val="tx1"/>
                </a:solidFill>
                <a:latin typeface="Calibri" pitchFamily="34" charset="0"/>
              </a:rPr>
              <a:t>ReMed</a:t>
            </a:r>
            <a:endParaRPr lang="it-IT" sz="2000" b="1" dirty="0">
              <a:solidFill>
                <a:schemeClr val="tx1"/>
              </a:solidFill>
              <a:latin typeface="Calibri" pitchFamily="34" charset="0"/>
              <a:cs typeface="Calibri" pitchFamily="34" charset="0"/>
            </a:endParaRPr>
          </a:p>
          <a:p>
            <a:pPr algn="ctr"/>
            <a:r>
              <a:rPr lang="it-IT" sz="2000" b="1" dirty="0">
                <a:solidFill>
                  <a:schemeClr val="tx1"/>
                </a:solidFill>
                <a:latin typeface="Calibri" pitchFamily="34" charset="0"/>
              </a:rPr>
              <a:t>Rete</a:t>
            </a:r>
            <a:endParaRPr lang="it-IT" sz="2000" b="1" dirty="0">
              <a:solidFill>
                <a:schemeClr val="tx1"/>
              </a:solidFill>
              <a:latin typeface="Calibri" pitchFamily="34" charset="0"/>
              <a:cs typeface="Calibri" pitchFamily="34" charset="0"/>
            </a:endParaRPr>
          </a:p>
          <a:p>
            <a:pPr algn="ctr"/>
            <a:endParaRPr lang="it-IT" sz="2000" b="1" dirty="0">
              <a:solidFill>
                <a:schemeClr val="tx1"/>
              </a:solidFill>
              <a:latin typeface="Calibri" pitchFamily="34" charset="0"/>
              <a:cs typeface="Calibri" pitchFamily="34" charset="0"/>
            </a:endParaRPr>
          </a:p>
          <a:p>
            <a:pPr algn="ctr"/>
            <a:endParaRPr lang="it-IT" sz="1600" b="1" dirty="0">
              <a:solidFill>
                <a:schemeClr val="tx1"/>
              </a:solidFill>
              <a:latin typeface="Calibri" pitchFamily="34" charset="0"/>
              <a:cs typeface="Calibri" pitchFamily="34" charset="0"/>
            </a:endParaRPr>
          </a:p>
          <a:p>
            <a:pPr marL="285750" indent="-285750">
              <a:buFont typeface="Arial" panose="020B0604020202020204" pitchFamily="34" charset="0"/>
              <a:buChar char="•"/>
            </a:pPr>
            <a:r>
              <a:rPr lang="it-IT" sz="1600" dirty="0">
                <a:solidFill>
                  <a:schemeClr val="tx1"/>
                </a:solidFill>
                <a:latin typeface="Calibri" pitchFamily="34" charset="0"/>
              </a:rPr>
              <a:t>Società cantonali</a:t>
            </a:r>
            <a:endParaRPr lang="it-IT" sz="1600" dirty="0">
              <a:solidFill>
                <a:schemeClr val="tx1"/>
              </a:solidFill>
              <a:latin typeface="Calibri" pitchFamily="34" charset="0"/>
              <a:cs typeface="Calibri" pitchFamily="34" charset="0"/>
            </a:endParaRPr>
          </a:p>
          <a:p>
            <a:pPr marL="285750" indent="-285750">
              <a:buFont typeface="Arial" panose="020B0604020202020204" pitchFamily="34" charset="0"/>
              <a:buChar char="•"/>
            </a:pPr>
            <a:r>
              <a:rPr lang="it-IT" sz="1600" dirty="0" err="1" smtClean="0">
                <a:solidFill>
                  <a:schemeClr val="tx1"/>
                </a:solidFill>
                <a:latin typeface="Calibri" pitchFamily="34" charset="0"/>
              </a:rPr>
              <a:t>Soc</a:t>
            </a:r>
            <a:r>
              <a:rPr lang="it-IT" sz="1600" dirty="0" smtClean="0">
                <a:solidFill>
                  <a:schemeClr val="tx1"/>
                </a:solidFill>
                <a:latin typeface="Calibri" pitchFamily="34" charset="0"/>
              </a:rPr>
              <a:t>. </a:t>
            </a:r>
            <a:r>
              <a:rPr lang="it-IT" sz="1600" dirty="0">
                <a:solidFill>
                  <a:schemeClr val="tx1"/>
                </a:solidFill>
                <a:latin typeface="Calibri" pitchFamily="34" charset="0"/>
              </a:rPr>
              <a:t>mediche </a:t>
            </a:r>
            <a:r>
              <a:rPr lang="it-IT" sz="1600" dirty="0" smtClean="0">
                <a:solidFill>
                  <a:schemeClr val="tx1"/>
                </a:solidFill>
                <a:latin typeface="Calibri" pitchFamily="34" charset="0"/>
              </a:rPr>
              <a:t>spec.</a:t>
            </a:r>
            <a:endParaRPr lang="it-IT" sz="1600" dirty="0">
              <a:solidFill>
                <a:schemeClr val="tx1"/>
              </a:solidFill>
              <a:latin typeface="Calibri" pitchFamily="34" charset="0"/>
              <a:cs typeface="Calibri" pitchFamily="34" charset="0"/>
            </a:endParaRPr>
          </a:p>
          <a:p>
            <a:pPr marL="285750" indent="-285750">
              <a:buFont typeface="Arial" panose="020B0604020202020204" pitchFamily="34" charset="0"/>
              <a:buChar char="•"/>
            </a:pPr>
            <a:r>
              <a:rPr lang="it-IT" sz="1600" dirty="0">
                <a:solidFill>
                  <a:schemeClr val="tx1"/>
                </a:solidFill>
                <a:latin typeface="Calibri" pitchFamily="34" charset="0"/>
              </a:rPr>
              <a:t>Medici cantonali</a:t>
            </a:r>
            <a:endParaRPr lang="it-IT" sz="1600" dirty="0">
              <a:solidFill>
                <a:schemeClr val="tx1"/>
              </a:solidFill>
              <a:latin typeface="Calibri" pitchFamily="34" charset="0"/>
              <a:cs typeface="Calibri" pitchFamily="34" charset="0"/>
            </a:endParaRPr>
          </a:p>
          <a:p>
            <a:pPr marL="285750" indent="-285750">
              <a:buFont typeface="Arial" panose="020B0604020202020204" pitchFamily="34" charset="0"/>
              <a:buChar char="•"/>
            </a:pPr>
            <a:r>
              <a:rPr lang="it-IT" sz="1600" dirty="0">
                <a:solidFill>
                  <a:schemeClr val="tx1"/>
                </a:solidFill>
                <a:latin typeface="Calibri" pitchFamily="34" charset="0"/>
              </a:rPr>
              <a:t>Reti</a:t>
            </a:r>
            <a:endParaRPr lang="it-IT" sz="1600" dirty="0">
              <a:solidFill>
                <a:schemeClr val="tx1"/>
              </a:solidFill>
              <a:latin typeface="Calibri" pitchFamily="34" charset="0"/>
              <a:cs typeface="Calibri" pitchFamily="34" charset="0"/>
            </a:endParaRPr>
          </a:p>
          <a:p>
            <a:pPr marL="285750" indent="-285750">
              <a:buFont typeface="Arial" panose="020B0604020202020204" pitchFamily="34" charset="0"/>
              <a:buChar char="•"/>
            </a:pPr>
            <a:r>
              <a:rPr lang="it-IT" sz="1600" dirty="0">
                <a:solidFill>
                  <a:schemeClr val="tx1"/>
                </a:solidFill>
                <a:latin typeface="Calibri" pitchFamily="34" charset="0"/>
              </a:rPr>
              <a:t>Circoli di qualità</a:t>
            </a:r>
            <a:endParaRPr lang="it-IT" sz="1600" dirty="0">
              <a:solidFill>
                <a:schemeClr val="tx1"/>
              </a:solidFill>
              <a:latin typeface="Calibri" pitchFamily="34" charset="0"/>
              <a:cs typeface="Calibri" pitchFamily="34" charset="0"/>
            </a:endParaRPr>
          </a:p>
          <a:p>
            <a:pPr marL="285750" indent="-285750">
              <a:buFont typeface="Arial" panose="020B0604020202020204" pitchFamily="34" charset="0"/>
              <a:buChar char="•"/>
            </a:pPr>
            <a:r>
              <a:rPr lang="it-IT" sz="1600" dirty="0">
                <a:solidFill>
                  <a:schemeClr val="tx1"/>
                </a:solidFill>
                <a:latin typeface="Calibri" pitchFamily="34" charset="0"/>
              </a:rPr>
              <a:t>Spitex</a:t>
            </a:r>
            <a:endParaRPr lang="it-IT" sz="1600" dirty="0">
              <a:solidFill>
                <a:schemeClr val="tx1"/>
              </a:solidFill>
              <a:latin typeface="Calibri" pitchFamily="34" charset="0"/>
              <a:cs typeface="Calibri" pitchFamily="34" charset="0"/>
            </a:endParaRPr>
          </a:p>
          <a:p>
            <a:pPr marL="285750" indent="-285750">
              <a:buFont typeface="Arial" panose="020B0604020202020204" pitchFamily="34" charset="0"/>
              <a:buChar char="•"/>
            </a:pPr>
            <a:r>
              <a:rPr lang="it-IT" sz="1600" dirty="0">
                <a:solidFill>
                  <a:schemeClr val="tx1"/>
                </a:solidFill>
                <a:latin typeface="Calibri" pitchFamily="34" charset="0"/>
              </a:rPr>
              <a:t>Personale medico</a:t>
            </a:r>
          </a:p>
          <a:p>
            <a:pPr marL="285750" indent="-285750">
              <a:buFont typeface="Arial" panose="020B0604020202020204" pitchFamily="34" charset="0"/>
              <a:buChar char="•"/>
            </a:pPr>
            <a:r>
              <a:rPr lang="it-IT" sz="1600" dirty="0">
                <a:solidFill>
                  <a:schemeClr val="tx1"/>
                </a:solidFill>
                <a:latin typeface="Calibri" pitchFamily="34" charset="0"/>
              </a:rPr>
              <a:t>Ombudsman</a:t>
            </a:r>
            <a:endParaRPr lang="it-IT" sz="1600" dirty="0">
              <a:solidFill>
                <a:schemeClr val="tx1"/>
              </a:solidFill>
              <a:latin typeface="Calibri" pitchFamily="34" charset="0"/>
              <a:cs typeface="Calibri" pitchFamily="34" charset="0"/>
            </a:endParaRPr>
          </a:p>
          <a:p>
            <a:pPr marL="285750" indent="-285750">
              <a:buFont typeface="Arial" panose="020B0604020202020204" pitchFamily="34" charset="0"/>
              <a:buChar char="•"/>
            </a:pPr>
            <a:r>
              <a:rPr lang="it-IT" sz="1600" dirty="0" err="1" smtClean="0">
                <a:solidFill>
                  <a:schemeClr val="tx1"/>
                </a:solidFill>
                <a:latin typeface="Calibri" pitchFamily="34" charset="0"/>
              </a:rPr>
              <a:t>Assoc</a:t>
            </a:r>
            <a:r>
              <a:rPr lang="it-IT" sz="1600" dirty="0" smtClean="0">
                <a:solidFill>
                  <a:schemeClr val="tx1"/>
                </a:solidFill>
                <a:latin typeface="Calibri" pitchFamily="34" charset="0"/>
              </a:rPr>
              <a:t>. </a:t>
            </a:r>
            <a:r>
              <a:rPr lang="it-IT" sz="1600" dirty="0">
                <a:solidFill>
                  <a:schemeClr val="tx1"/>
                </a:solidFill>
                <a:latin typeface="Calibri" pitchFamily="34" charset="0"/>
              </a:rPr>
              <a:t>dei pazienti</a:t>
            </a:r>
            <a:endParaRPr lang="it-IT" sz="1600" dirty="0">
              <a:solidFill>
                <a:schemeClr val="tx1"/>
              </a:solidFill>
              <a:latin typeface="Calibri" pitchFamily="34" charset="0"/>
              <a:cs typeface="Calibri" pitchFamily="34" charset="0"/>
            </a:endParaRPr>
          </a:p>
          <a:p>
            <a:pPr marL="285750" indent="-285750">
              <a:buFont typeface="Arial" panose="020B0604020202020204" pitchFamily="34" charset="0"/>
              <a:buChar char="•"/>
            </a:pPr>
            <a:r>
              <a:rPr lang="it-IT" sz="1600" dirty="0">
                <a:solidFill>
                  <a:schemeClr val="tx1"/>
                </a:solidFill>
                <a:latin typeface="Calibri" pitchFamily="34" charset="0"/>
              </a:rPr>
              <a:t>e simili</a:t>
            </a:r>
          </a:p>
          <a:p>
            <a:pPr algn="ctr"/>
            <a:endParaRPr lang="it-IT" sz="1600" dirty="0">
              <a:solidFill>
                <a:schemeClr val="tx1"/>
              </a:solidFill>
              <a:latin typeface="Calibri" pitchFamily="34" charset="0"/>
              <a:cs typeface="Calibri" pitchFamily="34" charset="0"/>
            </a:endParaRPr>
          </a:p>
          <a:p>
            <a:pPr algn="ctr"/>
            <a:endParaRPr lang="it-IT" sz="1600" dirty="0">
              <a:solidFill>
                <a:schemeClr val="tx1"/>
              </a:solidFill>
              <a:cs typeface="Arial" charset="0"/>
            </a:endParaRPr>
          </a:p>
        </p:txBody>
      </p:sp>
      <p:sp>
        <p:nvSpPr>
          <p:cNvPr id="9" name="Rectangle 2"/>
          <p:cNvSpPr>
            <a:spLocks noChangeArrowheads="1"/>
          </p:cNvSpPr>
          <p:nvPr/>
        </p:nvSpPr>
        <p:spPr bwMode="auto">
          <a:xfrm>
            <a:off x="3575632" y="1341437"/>
            <a:ext cx="2004480" cy="1323975"/>
          </a:xfrm>
          <a:prstGeom prst="rect">
            <a:avLst/>
          </a:prstGeom>
          <a:solidFill>
            <a:schemeClr val="accent5">
              <a:lumMod val="20000"/>
              <a:lumOff val="80000"/>
            </a:schemeClr>
          </a:solidFill>
          <a:ln w="28575">
            <a:solidFill>
              <a:schemeClr val="tx1"/>
            </a:solidFill>
            <a:miter lim="800000"/>
            <a:headEnd/>
            <a:tailEnd/>
          </a:ln>
        </p:spPr>
        <p:txBody>
          <a:bodyPr wrap="none" anchor="ctr"/>
          <a:lstStyle/>
          <a:p>
            <a:pPr algn="ctr"/>
            <a:r>
              <a:rPr lang="it-IT" sz="2000" b="1" dirty="0" smtClean="0">
                <a:solidFill>
                  <a:schemeClr val="tx1"/>
                </a:solidFill>
                <a:latin typeface="Calibri" pitchFamily="34" charset="0"/>
              </a:rPr>
              <a:t>ReMed</a:t>
            </a:r>
            <a:endParaRPr lang="it-IT" sz="2000" b="1" dirty="0" smtClean="0">
              <a:solidFill>
                <a:schemeClr val="tx1"/>
              </a:solidFill>
              <a:latin typeface="Calibri" pitchFamily="34" charset="0"/>
              <a:cs typeface="Calibri" pitchFamily="34" charset="0"/>
            </a:endParaRPr>
          </a:p>
          <a:p>
            <a:pPr algn="ctr"/>
            <a:r>
              <a:rPr lang="it-IT" sz="2000" b="1" dirty="0" smtClean="0">
                <a:latin typeface="Calibri" pitchFamily="34" charset="0"/>
              </a:rPr>
              <a:t>Comitato direttivo</a:t>
            </a:r>
            <a:endParaRPr lang="it-IT" sz="2000" b="1" dirty="0" smtClean="0">
              <a:solidFill>
                <a:schemeClr val="tx1"/>
              </a:solidFill>
              <a:latin typeface="Calibri" pitchFamily="34" charset="0"/>
              <a:cs typeface="Calibri" pitchFamily="34" charset="0"/>
            </a:endParaRPr>
          </a:p>
        </p:txBody>
      </p:sp>
      <p:sp>
        <p:nvSpPr>
          <p:cNvPr id="10" name="Rectangle 9"/>
          <p:cNvSpPr>
            <a:spLocks noChangeArrowheads="1"/>
          </p:cNvSpPr>
          <p:nvPr/>
        </p:nvSpPr>
        <p:spPr bwMode="auto">
          <a:xfrm>
            <a:off x="3880124" y="3351212"/>
            <a:ext cx="1544959" cy="2895600"/>
          </a:xfrm>
          <a:prstGeom prst="rect">
            <a:avLst/>
          </a:prstGeom>
          <a:solidFill>
            <a:schemeClr val="accent5">
              <a:lumMod val="20000"/>
              <a:lumOff val="80000"/>
            </a:schemeClr>
          </a:solidFill>
          <a:ln w="28575">
            <a:solidFill>
              <a:schemeClr val="tx1"/>
            </a:solidFill>
            <a:miter lim="800000"/>
            <a:headEnd/>
            <a:tailEnd/>
          </a:ln>
        </p:spPr>
        <p:txBody>
          <a:bodyPr wrap="none" anchor="ctr"/>
          <a:lstStyle/>
          <a:p>
            <a:pPr algn="ctr"/>
            <a:r>
              <a:rPr lang="it-IT" sz="2000" b="1" dirty="0">
                <a:solidFill>
                  <a:schemeClr val="tx1"/>
                </a:solidFill>
                <a:latin typeface="Calibri" pitchFamily="34" charset="0"/>
              </a:rPr>
              <a:t>Medici</a:t>
            </a:r>
            <a:endParaRPr lang="it-IT" sz="2000" b="1" dirty="0">
              <a:solidFill>
                <a:schemeClr val="tx1"/>
              </a:solidFill>
              <a:latin typeface="Calibri" pitchFamily="34" charset="0"/>
              <a:cs typeface="Calibri" pitchFamily="34" charset="0"/>
            </a:endParaRPr>
          </a:p>
          <a:p>
            <a:pPr algn="ctr"/>
            <a:r>
              <a:rPr lang="it-IT" dirty="0" smtClean="0"/>
              <a:t> </a:t>
            </a:r>
          </a:p>
          <a:p>
            <a:pPr algn="ctr"/>
            <a:r>
              <a:rPr lang="it-IT" dirty="0">
                <a:solidFill>
                  <a:schemeClr val="tx1"/>
                </a:solidFill>
                <a:latin typeface="Calibri" pitchFamily="34" charset="0"/>
              </a:rPr>
              <a:t>in crisi</a:t>
            </a:r>
            <a:r>
              <a:rPr lang="it-IT" dirty="0" smtClean="0"/>
              <a:t> </a:t>
            </a:r>
          </a:p>
          <a:p>
            <a:pPr algn="ctr"/>
            <a:r>
              <a:rPr lang="it-IT" dirty="0" smtClean="0">
                <a:solidFill>
                  <a:schemeClr val="tx1"/>
                </a:solidFill>
                <a:latin typeface="Calibri" pitchFamily="34" charset="0"/>
              </a:rPr>
              <a:t>o in</a:t>
            </a:r>
            <a:r>
              <a:rPr lang="it-IT" dirty="0" smtClean="0"/>
              <a:t> </a:t>
            </a:r>
          </a:p>
          <a:p>
            <a:pPr algn="ctr"/>
            <a:r>
              <a:rPr lang="it-IT" dirty="0" smtClean="0">
                <a:solidFill>
                  <a:schemeClr val="tx1"/>
                </a:solidFill>
                <a:latin typeface="Calibri" pitchFamily="34" charset="0"/>
              </a:rPr>
              <a:t>situazioni</a:t>
            </a:r>
            <a:r>
              <a:rPr lang="it-IT" dirty="0" smtClean="0"/>
              <a:t> </a:t>
            </a:r>
          </a:p>
          <a:p>
            <a:pPr algn="ctr"/>
            <a:r>
              <a:rPr lang="it-IT" dirty="0" smtClean="0">
                <a:solidFill>
                  <a:schemeClr val="tx1"/>
                </a:solidFill>
                <a:latin typeface="Calibri" pitchFamily="34" charset="0"/>
              </a:rPr>
              <a:t>particolari</a:t>
            </a:r>
            <a:endParaRPr lang="it-IT" dirty="0" smtClean="0">
              <a:solidFill>
                <a:schemeClr val="tx1"/>
              </a:solidFill>
              <a:latin typeface="Calibri" pitchFamily="34" charset="0"/>
              <a:cs typeface="Calibri" pitchFamily="34" charset="0"/>
            </a:endParaRPr>
          </a:p>
          <a:p>
            <a:pPr algn="ctr"/>
            <a:endParaRPr lang="it-IT" dirty="0">
              <a:solidFill>
                <a:schemeClr val="tx1"/>
              </a:solidFill>
              <a:latin typeface="Calibri" pitchFamily="34" charset="0"/>
              <a:cs typeface="Calibri" pitchFamily="34" charset="0"/>
            </a:endParaRPr>
          </a:p>
        </p:txBody>
      </p:sp>
      <p:sp>
        <p:nvSpPr>
          <p:cNvPr id="11" name="Line 16"/>
          <p:cNvSpPr>
            <a:spLocks noChangeShapeType="1"/>
          </p:cNvSpPr>
          <p:nvPr/>
        </p:nvSpPr>
        <p:spPr bwMode="auto">
          <a:xfrm>
            <a:off x="4571008" y="2665412"/>
            <a:ext cx="0" cy="685800"/>
          </a:xfrm>
          <a:prstGeom prst="line">
            <a:avLst/>
          </a:prstGeom>
          <a:noFill/>
          <a:ln w="28575">
            <a:solidFill>
              <a:schemeClr val="tx1"/>
            </a:solidFill>
            <a:round/>
            <a:headEnd type="triangle" w="med" len="med"/>
            <a:tailEnd type="triangle" w="med" len="med"/>
          </a:ln>
        </p:spPr>
        <p:txBody>
          <a:bodyPr/>
          <a:lstStyle/>
          <a:p>
            <a:endParaRPr lang="fr-CH"/>
          </a:p>
        </p:txBody>
      </p:sp>
      <p:sp>
        <p:nvSpPr>
          <p:cNvPr id="13" name="Line 14"/>
          <p:cNvSpPr>
            <a:spLocks noChangeShapeType="1"/>
          </p:cNvSpPr>
          <p:nvPr/>
        </p:nvSpPr>
        <p:spPr bwMode="auto">
          <a:xfrm flipV="1">
            <a:off x="2393556" y="4855685"/>
            <a:ext cx="1486568" cy="0"/>
          </a:xfrm>
          <a:prstGeom prst="line">
            <a:avLst/>
          </a:prstGeom>
          <a:noFill/>
          <a:ln w="28575">
            <a:solidFill>
              <a:schemeClr val="tx1"/>
            </a:solidFill>
            <a:round/>
            <a:headEnd type="triangle" w="med" len="med"/>
            <a:tailEnd type="triangle" w="med" len="med"/>
          </a:ln>
        </p:spPr>
        <p:txBody>
          <a:bodyPr/>
          <a:lstStyle/>
          <a:p>
            <a:endParaRPr lang="fr-CH"/>
          </a:p>
        </p:txBody>
      </p:sp>
      <p:sp>
        <p:nvSpPr>
          <p:cNvPr id="14" name="Text Box 15"/>
          <p:cNvSpPr txBox="1">
            <a:spLocks noChangeArrowheads="1"/>
          </p:cNvSpPr>
          <p:nvPr/>
        </p:nvSpPr>
        <p:spPr bwMode="auto">
          <a:xfrm>
            <a:off x="2626333" y="4443829"/>
            <a:ext cx="949299" cy="378565"/>
          </a:xfrm>
          <a:prstGeom prst="rect">
            <a:avLst/>
          </a:prstGeom>
          <a:noFill/>
          <a:ln w="9525">
            <a:noFill/>
            <a:miter lim="800000"/>
            <a:headEnd/>
            <a:tailEnd/>
          </a:ln>
        </p:spPr>
        <p:txBody>
          <a:bodyPr wrap="none">
            <a:spAutoFit/>
          </a:bodyPr>
          <a:lstStyle/>
          <a:p>
            <a:r>
              <a:rPr lang="it-IT" sz="1000" dirty="0">
                <a:solidFill>
                  <a:schemeClr val="tx1"/>
                </a:solidFill>
              </a:rPr>
              <a:t>Evtl. </a:t>
            </a:r>
          </a:p>
          <a:p>
            <a:r>
              <a:rPr lang="it-IT" sz="1000" dirty="0">
                <a:solidFill>
                  <a:schemeClr val="tx1"/>
                </a:solidFill>
              </a:rPr>
              <a:t>accordo</a:t>
            </a:r>
            <a:endParaRPr lang="it-IT" sz="1000" dirty="0">
              <a:solidFill>
                <a:schemeClr val="tx1"/>
              </a:solidFill>
              <a:cs typeface="Arial" charset="0"/>
            </a:endParaRPr>
          </a:p>
        </p:txBody>
      </p:sp>
      <p:sp>
        <p:nvSpPr>
          <p:cNvPr id="15" name="Line 18"/>
          <p:cNvSpPr>
            <a:spLocks noChangeShapeType="1"/>
          </p:cNvSpPr>
          <p:nvPr/>
        </p:nvSpPr>
        <p:spPr bwMode="auto">
          <a:xfrm>
            <a:off x="5580112" y="2186955"/>
            <a:ext cx="1152128" cy="0"/>
          </a:xfrm>
          <a:prstGeom prst="line">
            <a:avLst/>
          </a:prstGeom>
          <a:noFill/>
          <a:ln w="28575">
            <a:solidFill>
              <a:schemeClr val="tx1"/>
            </a:solidFill>
            <a:round/>
            <a:headEnd/>
            <a:tailEnd type="triangle" w="med" len="med"/>
          </a:ln>
        </p:spPr>
        <p:txBody>
          <a:bodyPr/>
          <a:lstStyle/>
          <a:p>
            <a:endParaRPr lang="fr-CH"/>
          </a:p>
        </p:txBody>
      </p:sp>
      <p:sp>
        <p:nvSpPr>
          <p:cNvPr id="16" name="Text Box 19"/>
          <p:cNvSpPr txBox="1">
            <a:spLocks noChangeArrowheads="1"/>
          </p:cNvSpPr>
          <p:nvPr/>
        </p:nvSpPr>
        <p:spPr bwMode="auto">
          <a:xfrm>
            <a:off x="5652120" y="4552677"/>
            <a:ext cx="969963" cy="244475"/>
          </a:xfrm>
          <a:prstGeom prst="rect">
            <a:avLst/>
          </a:prstGeom>
          <a:noFill/>
          <a:ln w="9525">
            <a:noFill/>
            <a:miter lim="800000"/>
            <a:headEnd/>
            <a:tailEnd/>
          </a:ln>
        </p:spPr>
        <p:txBody>
          <a:bodyPr wrap="none">
            <a:spAutoFit/>
          </a:bodyPr>
          <a:lstStyle/>
          <a:p>
            <a:r>
              <a:rPr lang="it-IT" sz="1000" dirty="0">
                <a:solidFill>
                  <a:schemeClr val="tx1"/>
                </a:solidFill>
              </a:rPr>
              <a:t>Sostegno</a:t>
            </a:r>
            <a:endParaRPr lang="it-IT" sz="1000" dirty="0">
              <a:solidFill>
                <a:schemeClr val="tx1"/>
              </a:solidFill>
              <a:cs typeface="Arial" charset="0"/>
            </a:endParaRPr>
          </a:p>
        </p:txBody>
      </p:sp>
      <p:sp>
        <p:nvSpPr>
          <p:cNvPr id="17" name="Line 11"/>
          <p:cNvSpPr>
            <a:spLocks noChangeShapeType="1"/>
          </p:cNvSpPr>
          <p:nvPr/>
        </p:nvSpPr>
        <p:spPr bwMode="auto">
          <a:xfrm flipV="1">
            <a:off x="2393555" y="2186955"/>
            <a:ext cx="1182078" cy="0"/>
          </a:xfrm>
          <a:prstGeom prst="line">
            <a:avLst/>
          </a:prstGeom>
          <a:noFill/>
          <a:ln w="28575">
            <a:solidFill>
              <a:schemeClr val="tx1"/>
            </a:solidFill>
            <a:round/>
            <a:headEnd/>
            <a:tailEnd type="triangle" w="med" len="med"/>
          </a:ln>
        </p:spPr>
        <p:txBody>
          <a:bodyPr/>
          <a:lstStyle/>
          <a:p>
            <a:endParaRPr lang="fr-CH"/>
          </a:p>
        </p:txBody>
      </p:sp>
      <p:sp>
        <p:nvSpPr>
          <p:cNvPr id="18" name="Text Box 13"/>
          <p:cNvSpPr txBox="1">
            <a:spLocks noChangeArrowheads="1"/>
          </p:cNvSpPr>
          <p:nvPr/>
        </p:nvSpPr>
        <p:spPr bwMode="auto">
          <a:xfrm>
            <a:off x="2581672" y="2204864"/>
            <a:ext cx="838200" cy="244475"/>
          </a:xfrm>
          <a:prstGeom prst="rect">
            <a:avLst/>
          </a:prstGeom>
          <a:noFill/>
          <a:ln w="9525">
            <a:noFill/>
            <a:miter lim="800000"/>
            <a:headEnd/>
            <a:tailEnd/>
          </a:ln>
        </p:spPr>
        <p:txBody>
          <a:bodyPr>
            <a:spAutoFit/>
          </a:bodyPr>
          <a:lstStyle/>
          <a:p>
            <a:r>
              <a:rPr lang="it-IT" sz="1000" dirty="0">
                <a:solidFill>
                  <a:schemeClr val="tx1"/>
                </a:solidFill>
              </a:rPr>
              <a:t>Notifica</a:t>
            </a:r>
            <a:endParaRPr lang="it-IT" sz="1000" dirty="0">
              <a:solidFill>
                <a:schemeClr val="tx1"/>
              </a:solidFill>
              <a:cs typeface="Arial" charset="0"/>
            </a:endParaRPr>
          </a:p>
        </p:txBody>
      </p:sp>
      <p:sp>
        <p:nvSpPr>
          <p:cNvPr id="19" name="Line 10"/>
          <p:cNvSpPr>
            <a:spLocks noChangeShapeType="1"/>
          </p:cNvSpPr>
          <p:nvPr/>
        </p:nvSpPr>
        <p:spPr bwMode="auto">
          <a:xfrm flipH="1">
            <a:off x="2393553" y="1857375"/>
            <a:ext cx="1182079" cy="0"/>
          </a:xfrm>
          <a:prstGeom prst="line">
            <a:avLst/>
          </a:prstGeom>
          <a:noFill/>
          <a:ln w="28575">
            <a:solidFill>
              <a:schemeClr val="tx1"/>
            </a:solidFill>
            <a:round/>
            <a:headEnd/>
            <a:tailEnd type="triangle" w="med" len="med"/>
          </a:ln>
        </p:spPr>
        <p:txBody>
          <a:bodyPr/>
          <a:lstStyle/>
          <a:p>
            <a:endParaRPr lang="fr-CH"/>
          </a:p>
        </p:txBody>
      </p:sp>
      <p:sp>
        <p:nvSpPr>
          <p:cNvPr id="20" name="Text Box 12"/>
          <p:cNvSpPr txBox="1">
            <a:spLocks noChangeArrowheads="1"/>
          </p:cNvSpPr>
          <p:nvPr/>
        </p:nvSpPr>
        <p:spPr bwMode="auto">
          <a:xfrm>
            <a:off x="2524072" y="1600349"/>
            <a:ext cx="969963" cy="244475"/>
          </a:xfrm>
          <a:prstGeom prst="rect">
            <a:avLst/>
          </a:prstGeom>
          <a:noFill/>
          <a:ln w="9525">
            <a:noFill/>
            <a:miter lim="800000"/>
            <a:headEnd/>
            <a:tailEnd/>
          </a:ln>
        </p:spPr>
        <p:txBody>
          <a:bodyPr wrap="none">
            <a:spAutoFit/>
          </a:bodyPr>
          <a:lstStyle/>
          <a:p>
            <a:r>
              <a:rPr lang="it-IT" sz="1000" dirty="0">
                <a:solidFill>
                  <a:schemeClr val="tx1"/>
                </a:solidFill>
              </a:rPr>
              <a:t>Sostegno</a:t>
            </a:r>
            <a:endParaRPr lang="it-IT" sz="1000" dirty="0">
              <a:solidFill>
                <a:schemeClr val="tx1"/>
              </a:solidFill>
              <a:cs typeface="Arial" charset="0"/>
            </a:endParaRPr>
          </a:p>
        </p:txBody>
      </p:sp>
      <p:sp>
        <p:nvSpPr>
          <p:cNvPr id="21" name="Textfeld 20"/>
          <p:cNvSpPr txBox="1"/>
          <p:nvPr/>
        </p:nvSpPr>
        <p:spPr>
          <a:xfrm>
            <a:off x="251520" y="6436238"/>
            <a:ext cx="1224136" cy="276999"/>
          </a:xfrm>
          <a:prstGeom prst="rect">
            <a:avLst/>
          </a:prstGeom>
          <a:noFill/>
        </p:spPr>
        <p:txBody>
          <a:bodyPr wrap="square" rtlCol="0">
            <a:spAutoFit/>
          </a:bodyPr>
          <a:lstStyle/>
          <a:p>
            <a:r>
              <a:rPr lang="it-IT" sz="1200" dirty="0"/>
              <a:t>© ReMed</a:t>
            </a:r>
          </a:p>
        </p:txBody>
      </p:sp>
      <p:sp>
        <p:nvSpPr>
          <p:cNvPr id="23" name="Text Box 13"/>
          <p:cNvSpPr txBox="1">
            <a:spLocks noChangeArrowheads="1"/>
          </p:cNvSpPr>
          <p:nvPr/>
        </p:nvSpPr>
        <p:spPr bwMode="auto">
          <a:xfrm>
            <a:off x="5652120" y="1853179"/>
            <a:ext cx="1076018" cy="246221"/>
          </a:xfrm>
          <a:prstGeom prst="rect">
            <a:avLst/>
          </a:prstGeom>
          <a:noFill/>
          <a:ln w="9525">
            <a:noFill/>
            <a:miter lim="800000"/>
            <a:headEnd/>
            <a:tailEnd/>
          </a:ln>
        </p:spPr>
        <p:txBody>
          <a:bodyPr wrap="square">
            <a:spAutoFit/>
          </a:bodyPr>
          <a:lstStyle/>
          <a:p>
            <a:r>
              <a:rPr lang="it-IT" sz="1000" dirty="0" smtClean="0">
                <a:solidFill>
                  <a:schemeClr val="tx1"/>
                </a:solidFill>
              </a:rPr>
              <a:t>Coordinamento</a:t>
            </a:r>
            <a:endParaRPr lang="it-IT" sz="1000" dirty="0">
              <a:solidFill>
                <a:schemeClr val="tx1"/>
              </a:solidFill>
              <a:cs typeface="Arial" charset="0"/>
            </a:endParaRPr>
          </a:p>
        </p:txBody>
      </p:sp>
      <p:sp>
        <p:nvSpPr>
          <p:cNvPr id="24" name="Line 10"/>
          <p:cNvSpPr>
            <a:spLocks noChangeShapeType="1"/>
          </p:cNvSpPr>
          <p:nvPr/>
        </p:nvSpPr>
        <p:spPr bwMode="auto">
          <a:xfrm flipH="1">
            <a:off x="5425081" y="4797152"/>
            <a:ext cx="1303057" cy="0"/>
          </a:xfrm>
          <a:prstGeom prst="line">
            <a:avLst/>
          </a:prstGeom>
          <a:noFill/>
          <a:ln w="28575">
            <a:solidFill>
              <a:schemeClr val="tx1"/>
            </a:solidFill>
            <a:round/>
            <a:headEnd/>
            <a:tailEnd type="triangle" w="med" len="med"/>
          </a:ln>
        </p:spPr>
        <p:txBody>
          <a:bodyPr/>
          <a:lstStyle/>
          <a:p>
            <a:endParaRPr lang="fr-CH"/>
          </a:p>
        </p:txBody>
      </p:sp>
    </p:spTree>
    <p:extLst>
      <p:ext uri="{BB962C8B-B14F-4D97-AF65-F5344CB8AC3E}">
        <p14:creationId xmlns:p14="http://schemas.microsoft.com/office/powerpoint/2010/main" val="42662919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fontScale="90000"/>
          </a:bodyPr>
          <a:lstStyle/>
          <a:p>
            <a:r>
              <a:rPr lang="it-IT" b="1" dirty="0" smtClean="0"/>
              <a:t>Statistica dei sostegni forniti</a:t>
            </a:r>
            <a:endParaRPr lang="it-IT" b="1" dirty="0"/>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827395118"/>
              </p:ext>
            </p:extLst>
          </p:nvPr>
        </p:nvGraphicFramePr>
        <p:xfrm>
          <a:off x="1331639" y="1773238"/>
          <a:ext cx="6192688" cy="4445000"/>
        </p:xfrm>
        <a:graphic>
          <a:graphicData uri="http://schemas.openxmlformats.org/drawingml/2006/table">
            <a:tbl>
              <a:tblPr firstRow="1" bandRow="1">
                <a:tableStyleId>{7DF18680-E054-41AD-8BC1-D1AEF772440D}</a:tableStyleId>
              </a:tblPr>
              <a:tblGrid>
                <a:gridCol w="1440160"/>
                <a:gridCol w="1656184"/>
                <a:gridCol w="966976"/>
                <a:gridCol w="977240"/>
                <a:gridCol w="1152128"/>
              </a:tblGrid>
              <a:tr h="370840">
                <a:tc rowSpan="2">
                  <a:txBody>
                    <a:bodyPr/>
                    <a:lstStyle/>
                    <a:p>
                      <a:r>
                        <a:rPr dirty="0"/>
                        <a:t>Anno</a:t>
                      </a:r>
                      <a:endParaRPr lang="it-IT" dirty="0"/>
                    </a:p>
                  </a:txBody>
                  <a:tcPr/>
                </a:tc>
                <a:tc rowSpan="2">
                  <a:txBody>
                    <a:bodyPr/>
                    <a:lstStyle/>
                    <a:p>
                      <a:r>
                        <a:rPr dirty="0" err="1"/>
                        <a:t>Casi</a:t>
                      </a:r>
                      <a:endParaRPr lang="it-IT" dirty="0"/>
                    </a:p>
                  </a:txBody>
                  <a:tcPr/>
                </a:tc>
                <a:tc gridSpan="2">
                  <a:txBody>
                    <a:bodyPr/>
                    <a:lstStyle/>
                    <a:p>
                      <a:r>
                        <a:rPr dirty="0"/>
                        <a:t>Lingua</a:t>
                      </a:r>
                      <a:endParaRPr lang="it-IT" dirty="0"/>
                    </a:p>
                  </a:txBody>
                  <a:tcPr/>
                </a:tc>
                <a:tc hMerge="1">
                  <a:txBody>
                    <a:bodyPr/>
                    <a:lstStyle/>
                    <a:p>
                      <a:endParaRPr lang="de-CH" dirty="0"/>
                    </a:p>
                  </a:txBody>
                  <a:tcPr/>
                </a:tc>
                <a:tc rowSpan="2">
                  <a:txBody>
                    <a:bodyPr/>
                    <a:lstStyle/>
                    <a:p>
                      <a:r>
                        <a:rPr lang="it-IT" dirty="0" smtClean="0">
                          <a:latin typeface="Arial"/>
                        </a:rPr>
                        <a:t>Ø Età</a:t>
                      </a:r>
                      <a:endParaRPr lang="it-IT" dirty="0"/>
                    </a:p>
                  </a:txBody>
                  <a:tcPr/>
                </a:tc>
              </a:tr>
              <a:tr h="370840">
                <a:tc vMerge="1">
                  <a:txBody>
                    <a:bodyPr/>
                    <a:lstStyle/>
                    <a:p>
                      <a:endParaRPr lang="de-CH" dirty="0"/>
                    </a:p>
                  </a:txBody>
                  <a:tcPr/>
                </a:tc>
                <a:tc vMerge="1">
                  <a:txBody>
                    <a:bodyPr/>
                    <a:lstStyle/>
                    <a:p>
                      <a:endParaRPr lang="de-CH" dirty="0"/>
                    </a:p>
                  </a:txBody>
                  <a:tcPr/>
                </a:tc>
                <a:tc>
                  <a:txBody>
                    <a:bodyPr/>
                    <a:lstStyle/>
                    <a:p>
                      <a:r>
                        <a:t>D</a:t>
                      </a:r>
                      <a:endParaRPr lang="it-IT" dirty="0"/>
                    </a:p>
                  </a:txBody>
                  <a:tcPr/>
                </a:tc>
                <a:tc>
                  <a:txBody>
                    <a:bodyPr/>
                    <a:lstStyle/>
                    <a:p>
                      <a:r>
                        <a:t>F</a:t>
                      </a:r>
                      <a:endParaRPr lang="it-IT" dirty="0"/>
                    </a:p>
                  </a:txBody>
                  <a:tcPr/>
                </a:tc>
                <a:tc vMerge="1">
                  <a:txBody>
                    <a:bodyPr/>
                    <a:lstStyle/>
                    <a:p>
                      <a:endParaRPr lang="de-CH" dirty="0"/>
                    </a:p>
                  </a:txBody>
                  <a:tcPr/>
                </a:tc>
              </a:tr>
              <a:tr h="370840">
                <a:tc>
                  <a:txBody>
                    <a:bodyPr/>
                    <a:lstStyle/>
                    <a:p>
                      <a:r>
                        <a:t>2007</a:t>
                      </a:r>
                      <a:endParaRPr lang="it-IT" dirty="0"/>
                    </a:p>
                  </a:txBody>
                  <a:tcPr/>
                </a:tc>
                <a:tc>
                  <a:txBody>
                    <a:bodyPr/>
                    <a:lstStyle/>
                    <a:p>
                      <a:r>
                        <a:t>5</a:t>
                      </a:r>
                      <a:endParaRPr lang="it-IT" dirty="0"/>
                    </a:p>
                  </a:txBody>
                  <a:tcPr/>
                </a:tc>
                <a:tc>
                  <a:txBody>
                    <a:bodyPr/>
                    <a:lstStyle/>
                    <a:p>
                      <a:r>
                        <a:t>5</a:t>
                      </a:r>
                      <a:endParaRPr lang="it-IT" dirty="0"/>
                    </a:p>
                  </a:txBody>
                  <a:tcPr/>
                </a:tc>
                <a:tc>
                  <a:txBody>
                    <a:bodyPr/>
                    <a:lstStyle/>
                    <a:p>
                      <a:r>
                        <a:t>0</a:t>
                      </a:r>
                      <a:endParaRPr lang="it-IT" dirty="0"/>
                    </a:p>
                  </a:txBody>
                  <a:tcPr/>
                </a:tc>
                <a:tc>
                  <a:txBody>
                    <a:bodyPr/>
                    <a:lstStyle/>
                    <a:p>
                      <a:r>
                        <a:t>51</a:t>
                      </a:r>
                      <a:endParaRPr lang="it-IT" dirty="0"/>
                    </a:p>
                  </a:txBody>
                  <a:tcPr/>
                </a:tc>
              </a:tr>
              <a:tr h="370840">
                <a:tc>
                  <a:txBody>
                    <a:bodyPr/>
                    <a:lstStyle/>
                    <a:p>
                      <a:r>
                        <a:t>2008</a:t>
                      </a:r>
                      <a:endParaRPr lang="it-IT" dirty="0"/>
                    </a:p>
                  </a:txBody>
                  <a:tcPr/>
                </a:tc>
                <a:tc>
                  <a:txBody>
                    <a:bodyPr/>
                    <a:lstStyle/>
                    <a:p>
                      <a:r>
                        <a:t>21</a:t>
                      </a:r>
                      <a:endParaRPr lang="it-IT" dirty="0"/>
                    </a:p>
                  </a:txBody>
                  <a:tcPr/>
                </a:tc>
                <a:tc>
                  <a:txBody>
                    <a:bodyPr/>
                    <a:lstStyle/>
                    <a:p>
                      <a:r>
                        <a:t>20</a:t>
                      </a:r>
                      <a:endParaRPr lang="it-IT" dirty="0"/>
                    </a:p>
                  </a:txBody>
                  <a:tcPr/>
                </a:tc>
                <a:tc>
                  <a:txBody>
                    <a:bodyPr/>
                    <a:lstStyle/>
                    <a:p>
                      <a:r>
                        <a:t>1</a:t>
                      </a:r>
                      <a:endParaRPr lang="it-IT" dirty="0"/>
                    </a:p>
                  </a:txBody>
                  <a:tcPr/>
                </a:tc>
                <a:tc>
                  <a:txBody>
                    <a:bodyPr/>
                    <a:lstStyle/>
                    <a:p>
                      <a:r>
                        <a:t>52.3</a:t>
                      </a:r>
                      <a:endParaRPr lang="it-IT" dirty="0"/>
                    </a:p>
                  </a:txBody>
                  <a:tcPr/>
                </a:tc>
              </a:tr>
              <a:tr h="370840">
                <a:tc>
                  <a:txBody>
                    <a:bodyPr/>
                    <a:lstStyle/>
                    <a:p>
                      <a:r>
                        <a:t>2009</a:t>
                      </a:r>
                      <a:endParaRPr lang="it-IT" dirty="0"/>
                    </a:p>
                  </a:txBody>
                  <a:tcPr/>
                </a:tc>
                <a:tc>
                  <a:txBody>
                    <a:bodyPr/>
                    <a:lstStyle/>
                    <a:p>
                      <a:r>
                        <a:t>24</a:t>
                      </a:r>
                      <a:endParaRPr lang="it-IT" dirty="0"/>
                    </a:p>
                  </a:txBody>
                  <a:tcPr/>
                </a:tc>
                <a:tc>
                  <a:txBody>
                    <a:bodyPr/>
                    <a:lstStyle/>
                    <a:p>
                      <a:r>
                        <a:t>24</a:t>
                      </a:r>
                      <a:endParaRPr lang="it-IT" dirty="0"/>
                    </a:p>
                  </a:txBody>
                  <a:tcPr/>
                </a:tc>
                <a:tc>
                  <a:txBody>
                    <a:bodyPr/>
                    <a:lstStyle/>
                    <a:p>
                      <a:r>
                        <a:t>0</a:t>
                      </a:r>
                      <a:endParaRPr lang="it-IT" dirty="0"/>
                    </a:p>
                  </a:txBody>
                  <a:tcPr/>
                </a:tc>
                <a:tc>
                  <a:txBody>
                    <a:bodyPr/>
                    <a:lstStyle/>
                    <a:p>
                      <a:r>
                        <a:t>48.5</a:t>
                      </a:r>
                      <a:endParaRPr lang="it-IT" dirty="0"/>
                    </a:p>
                  </a:txBody>
                  <a:tcPr/>
                </a:tc>
              </a:tr>
              <a:tr h="305618">
                <a:tc>
                  <a:txBody>
                    <a:bodyPr/>
                    <a:lstStyle/>
                    <a:p>
                      <a:r>
                        <a:t>2010</a:t>
                      </a:r>
                      <a:endParaRPr lang="it-IT" dirty="0"/>
                    </a:p>
                  </a:txBody>
                  <a:tcPr/>
                </a:tc>
                <a:tc>
                  <a:txBody>
                    <a:bodyPr/>
                    <a:lstStyle/>
                    <a:p>
                      <a:r>
                        <a:t>40</a:t>
                      </a:r>
                      <a:endParaRPr lang="it-IT" dirty="0"/>
                    </a:p>
                  </a:txBody>
                  <a:tcPr/>
                </a:tc>
                <a:tc>
                  <a:txBody>
                    <a:bodyPr/>
                    <a:lstStyle/>
                    <a:p>
                      <a:r>
                        <a:t>37</a:t>
                      </a:r>
                      <a:endParaRPr lang="it-IT" dirty="0"/>
                    </a:p>
                  </a:txBody>
                  <a:tcPr/>
                </a:tc>
                <a:tc>
                  <a:txBody>
                    <a:bodyPr/>
                    <a:lstStyle/>
                    <a:p>
                      <a:r>
                        <a:t>3</a:t>
                      </a:r>
                      <a:endParaRPr lang="it-IT" dirty="0"/>
                    </a:p>
                  </a:txBody>
                  <a:tcPr/>
                </a:tc>
                <a:tc>
                  <a:txBody>
                    <a:bodyPr/>
                    <a:lstStyle/>
                    <a:p>
                      <a:r>
                        <a:t>44.4</a:t>
                      </a:r>
                      <a:endParaRPr lang="it-IT" dirty="0"/>
                    </a:p>
                  </a:txBody>
                  <a:tcPr/>
                </a:tc>
              </a:tr>
              <a:tr h="370840">
                <a:tc>
                  <a:txBody>
                    <a:bodyPr/>
                    <a:lstStyle/>
                    <a:p>
                      <a:r>
                        <a:t>2011</a:t>
                      </a:r>
                      <a:endParaRPr lang="it-IT" dirty="0"/>
                    </a:p>
                  </a:txBody>
                  <a:tcPr/>
                </a:tc>
                <a:tc>
                  <a:txBody>
                    <a:bodyPr/>
                    <a:lstStyle/>
                    <a:p>
                      <a:r>
                        <a:t>88</a:t>
                      </a:r>
                      <a:endParaRPr lang="it-IT" dirty="0"/>
                    </a:p>
                  </a:txBody>
                  <a:tcPr/>
                </a:tc>
                <a:tc>
                  <a:txBody>
                    <a:bodyPr/>
                    <a:lstStyle/>
                    <a:p>
                      <a:r>
                        <a:t>68</a:t>
                      </a:r>
                      <a:endParaRPr lang="it-IT" dirty="0"/>
                    </a:p>
                  </a:txBody>
                  <a:tcPr/>
                </a:tc>
                <a:tc>
                  <a:txBody>
                    <a:bodyPr/>
                    <a:lstStyle/>
                    <a:p>
                      <a:r>
                        <a:t>19</a:t>
                      </a:r>
                      <a:endParaRPr lang="it-IT" dirty="0"/>
                    </a:p>
                  </a:txBody>
                  <a:tcPr/>
                </a:tc>
                <a:tc>
                  <a:txBody>
                    <a:bodyPr/>
                    <a:lstStyle/>
                    <a:p>
                      <a:r>
                        <a:t>47.6</a:t>
                      </a:r>
                      <a:endParaRPr lang="it-IT" dirty="0"/>
                    </a:p>
                  </a:txBody>
                  <a:tcPr/>
                </a:tc>
              </a:tr>
              <a:tr h="370840">
                <a:tc>
                  <a:txBody>
                    <a:bodyPr/>
                    <a:lstStyle/>
                    <a:p>
                      <a:r>
                        <a:t>2012</a:t>
                      </a:r>
                      <a:endParaRPr lang="it-IT" dirty="0"/>
                    </a:p>
                  </a:txBody>
                  <a:tcPr/>
                </a:tc>
                <a:tc>
                  <a:txBody>
                    <a:bodyPr/>
                    <a:lstStyle/>
                    <a:p>
                      <a:r>
                        <a:t>93</a:t>
                      </a:r>
                      <a:endParaRPr lang="it-IT" dirty="0"/>
                    </a:p>
                  </a:txBody>
                  <a:tcPr/>
                </a:tc>
                <a:tc>
                  <a:txBody>
                    <a:bodyPr/>
                    <a:lstStyle/>
                    <a:p>
                      <a:r>
                        <a:t>73</a:t>
                      </a:r>
                      <a:endParaRPr lang="it-IT" dirty="0"/>
                    </a:p>
                  </a:txBody>
                  <a:tcPr/>
                </a:tc>
                <a:tc>
                  <a:txBody>
                    <a:bodyPr/>
                    <a:lstStyle/>
                    <a:p>
                      <a:r>
                        <a:t>19</a:t>
                      </a:r>
                      <a:endParaRPr lang="it-IT" dirty="0"/>
                    </a:p>
                  </a:txBody>
                  <a:tcPr/>
                </a:tc>
                <a:tc>
                  <a:txBody>
                    <a:bodyPr/>
                    <a:lstStyle/>
                    <a:p>
                      <a:r>
                        <a:t>40.7</a:t>
                      </a:r>
                      <a:endParaRPr lang="it-IT" dirty="0"/>
                    </a:p>
                  </a:txBody>
                  <a:tcPr/>
                </a:tc>
              </a:tr>
              <a:tr h="370840">
                <a:tc>
                  <a:txBody>
                    <a:bodyPr/>
                    <a:lstStyle/>
                    <a:p>
                      <a:r>
                        <a:t>2013</a:t>
                      </a:r>
                    </a:p>
                  </a:txBody>
                  <a:tcPr/>
                </a:tc>
                <a:tc>
                  <a:txBody>
                    <a:bodyPr/>
                    <a:lstStyle/>
                    <a:p>
                      <a:r>
                        <a:t>91</a:t>
                      </a:r>
                      <a:endParaRPr lang="it-IT" dirty="0"/>
                    </a:p>
                  </a:txBody>
                  <a:tcPr/>
                </a:tc>
                <a:tc>
                  <a:txBody>
                    <a:bodyPr/>
                    <a:lstStyle/>
                    <a:p>
                      <a:r>
                        <a:t>78</a:t>
                      </a:r>
                      <a:endParaRPr lang="it-IT" dirty="0"/>
                    </a:p>
                  </a:txBody>
                  <a:tcPr/>
                </a:tc>
                <a:tc>
                  <a:txBody>
                    <a:bodyPr/>
                    <a:lstStyle/>
                    <a:p>
                      <a:r>
                        <a:t>11</a:t>
                      </a:r>
                      <a:endParaRPr lang="it-IT" dirty="0"/>
                    </a:p>
                  </a:txBody>
                  <a:tcPr/>
                </a:tc>
                <a:tc>
                  <a:txBody>
                    <a:bodyPr/>
                    <a:lstStyle/>
                    <a:p>
                      <a:r>
                        <a:t>43.7</a:t>
                      </a:r>
                      <a:endParaRPr lang="it-IT" dirty="0"/>
                    </a:p>
                  </a:txBody>
                  <a:tcPr/>
                </a:tc>
              </a:tr>
              <a:tr h="370840">
                <a:tc>
                  <a:txBody>
                    <a:bodyPr/>
                    <a:lstStyle/>
                    <a:p>
                      <a:r>
                        <a:t>2014</a:t>
                      </a:r>
                      <a:endParaRPr lang="it-IT" dirty="0"/>
                    </a:p>
                  </a:txBody>
                  <a:tcPr/>
                </a:tc>
                <a:tc>
                  <a:txBody>
                    <a:bodyPr/>
                    <a:lstStyle/>
                    <a:p>
                      <a:r>
                        <a:t>79</a:t>
                      </a:r>
                      <a:endParaRPr lang="it-IT" dirty="0"/>
                    </a:p>
                  </a:txBody>
                  <a:tcPr/>
                </a:tc>
                <a:tc>
                  <a:txBody>
                    <a:bodyPr/>
                    <a:lstStyle/>
                    <a:p>
                      <a:r>
                        <a:t>72</a:t>
                      </a:r>
                      <a:endParaRPr lang="it-IT" dirty="0"/>
                    </a:p>
                  </a:txBody>
                  <a:tcPr/>
                </a:tc>
                <a:tc>
                  <a:txBody>
                    <a:bodyPr/>
                    <a:lstStyle/>
                    <a:p>
                      <a:r>
                        <a:t>5</a:t>
                      </a:r>
                      <a:endParaRPr lang="it-IT" dirty="0"/>
                    </a:p>
                  </a:txBody>
                  <a:tcPr/>
                </a:tc>
                <a:tc>
                  <a:txBody>
                    <a:bodyPr/>
                    <a:lstStyle/>
                    <a:p>
                      <a:r>
                        <a:t>45.3</a:t>
                      </a:r>
                      <a:endParaRPr lang="it-IT" dirty="0"/>
                    </a:p>
                  </a:txBody>
                  <a:tcPr/>
                </a:tc>
              </a:tr>
              <a:tr h="370840">
                <a:tc>
                  <a:txBody>
                    <a:bodyPr/>
                    <a:lstStyle/>
                    <a:p>
                      <a:r>
                        <a:t>2015</a:t>
                      </a:r>
                      <a:endParaRPr lang="it-IT" dirty="0"/>
                    </a:p>
                  </a:txBody>
                  <a:tcPr/>
                </a:tc>
                <a:tc>
                  <a:txBody>
                    <a:bodyPr/>
                    <a:lstStyle/>
                    <a:p>
                      <a:r>
                        <a:t>98</a:t>
                      </a:r>
                      <a:endParaRPr lang="it-IT" dirty="0"/>
                    </a:p>
                  </a:txBody>
                  <a:tcPr/>
                </a:tc>
                <a:tc>
                  <a:txBody>
                    <a:bodyPr/>
                    <a:lstStyle/>
                    <a:p>
                      <a:r>
                        <a:t>86</a:t>
                      </a:r>
                      <a:endParaRPr lang="it-IT" dirty="0"/>
                    </a:p>
                  </a:txBody>
                  <a:tcPr/>
                </a:tc>
                <a:tc>
                  <a:txBody>
                    <a:bodyPr/>
                    <a:lstStyle/>
                    <a:p>
                      <a:r>
                        <a:t>12</a:t>
                      </a:r>
                      <a:endParaRPr lang="it-IT" dirty="0"/>
                    </a:p>
                  </a:txBody>
                  <a:tcPr/>
                </a:tc>
                <a:tc>
                  <a:txBody>
                    <a:bodyPr/>
                    <a:lstStyle/>
                    <a:p>
                      <a:r>
                        <a:t>44.1</a:t>
                      </a:r>
                      <a:endParaRPr lang="it-IT" dirty="0"/>
                    </a:p>
                  </a:txBody>
                  <a:tcPr/>
                </a:tc>
              </a:tr>
              <a:tr h="370840">
                <a:tc>
                  <a:txBody>
                    <a:bodyPr/>
                    <a:lstStyle/>
                    <a:p>
                      <a:r>
                        <a:rPr lang="de-CH" b="1" dirty="0" smtClean="0"/>
                        <a:t>TOTALE</a:t>
                      </a:r>
                      <a:endParaRPr lang="it-IT" b="1" dirty="0"/>
                    </a:p>
                  </a:txBody>
                  <a:tcPr/>
                </a:tc>
                <a:tc>
                  <a:txBody>
                    <a:bodyPr/>
                    <a:lstStyle/>
                    <a:p>
                      <a:r>
                        <a:rPr lang="de-CH" b="1" dirty="0" smtClean="0"/>
                        <a:t>539</a:t>
                      </a:r>
                      <a:endParaRPr lang="it-IT" b="1" dirty="0"/>
                    </a:p>
                  </a:txBody>
                  <a:tcPr/>
                </a:tc>
                <a:tc>
                  <a:txBody>
                    <a:bodyPr/>
                    <a:lstStyle/>
                    <a:p>
                      <a:r>
                        <a:rPr lang="de-CH" b="1" dirty="0" smtClean="0"/>
                        <a:t>463</a:t>
                      </a:r>
                      <a:endParaRPr lang="it-IT" b="1" dirty="0"/>
                    </a:p>
                  </a:txBody>
                  <a:tcPr/>
                </a:tc>
                <a:tc>
                  <a:txBody>
                    <a:bodyPr/>
                    <a:lstStyle/>
                    <a:p>
                      <a:r>
                        <a:rPr lang="de-CH" b="1" dirty="0" smtClean="0"/>
                        <a:t>70</a:t>
                      </a:r>
                      <a:endParaRPr lang="it-IT" b="1" dirty="0"/>
                    </a:p>
                  </a:txBody>
                  <a:tcPr/>
                </a:tc>
                <a:tc>
                  <a:txBody>
                    <a:bodyPr/>
                    <a:lstStyle/>
                    <a:p>
                      <a:r>
                        <a:rPr lang="de-CH" b="1" dirty="0" smtClean="0"/>
                        <a:t>46.4</a:t>
                      </a:r>
                      <a:endParaRPr lang="it-IT" b="1" dirty="0"/>
                    </a:p>
                  </a:txBody>
                  <a:tcPr/>
                </a:tc>
              </a:tr>
            </a:tbl>
          </a:graphicData>
        </a:graphic>
      </p:graphicFrame>
      <p:sp>
        <p:nvSpPr>
          <p:cNvPr id="2" name="Fußzeilenplatzhalter 1"/>
          <p:cNvSpPr>
            <a:spLocks noGrp="1"/>
          </p:cNvSpPr>
          <p:nvPr>
            <p:ph type="ftr" sz="quarter" idx="11"/>
          </p:nvPr>
        </p:nvSpPr>
        <p:spPr/>
        <p:txBody>
          <a:bodyPr/>
          <a:lstStyle/>
          <a:p>
            <a:r>
              <a:rPr lang="it-IT" smtClean="0"/>
              <a:t>| Evento | Tema | Nome Cognome | Data</a:t>
            </a:r>
            <a:endParaRPr lang="it-IT"/>
          </a:p>
        </p:txBody>
      </p:sp>
      <p:sp>
        <p:nvSpPr>
          <p:cNvPr id="6" name="Textfeld 5"/>
          <p:cNvSpPr txBox="1"/>
          <p:nvPr/>
        </p:nvSpPr>
        <p:spPr>
          <a:xfrm>
            <a:off x="251520" y="6453336"/>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20536710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it-IT" dirty="0" smtClean="0"/>
              <a:t>Misure di accompagnamento</a:t>
            </a:r>
            <a:endParaRPr lang="it-IT" dirty="0"/>
          </a:p>
        </p:txBody>
      </p:sp>
      <p:sp>
        <p:nvSpPr>
          <p:cNvPr id="6" name="Textplatzhalter 5"/>
          <p:cNvSpPr>
            <a:spLocks noGrp="1"/>
          </p:cNvSpPr>
          <p:nvPr>
            <p:ph type="body" idx="1"/>
          </p:nvPr>
        </p:nvSpPr>
        <p:spPr/>
        <p:txBody>
          <a:bodyPr/>
          <a:lstStyle/>
          <a:p>
            <a:r>
              <a:rPr lang="it-IT" dirty="0" smtClean="0"/>
              <a:t>Studio di fattibilità</a:t>
            </a:r>
          </a:p>
          <a:p>
            <a:r>
              <a:rPr lang="it-IT" dirty="0" smtClean="0"/>
              <a:t>Valutazione</a:t>
            </a:r>
            <a:endParaRPr lang="it-IT"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7" name="Textfeld 6"/>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26677083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fontScale="90000"/>
          </a:bodyPr>
          <a:lstStyle/>
          <a:p>
            <a:pPr algn="l"/>
            <a:r>
              <a:rPr lang="it-IT" b="1" dirty="0" smtClean="0"/>
              <a:t>Studio di fattibilità</a:t>
            </a:r>
            <a:endParaRPr lang="it-IT" b="1" dirty="0"/>
          </a:p>
        </p:txBody>
      </p:sp>
      <p:sp>
        <p:nvSpPr>
          <p:cNvPr id="6" name="Inhaltsplatzhalter 5"/>
          <p:cNvSpPr>
            <a:spLocks noGrp="1"/>
          </p:cNvSpPr>
          <p:nvPr>
            <p:ph idx="1"/>
          </p:nvPr>
        </p:nvSpPr>
        <p:spPr/>
        <p:txBody>
          <a:bodyPr/>
          <a:lstStyle/>
          <a:p>
            <a:pPr marL="0" indent="0">
              <a:buNone/>
            </a:pPr>
            <a:endParaRPr lang="it-IT" b="1" dirty="0" smtClean="0"/>
          </a:p>
          <a:p>
            <a:pPr marL="0" indent="0">
              <a:buNone/>
            </a:pPr>
            <a:r>
              <a:rPr lang="it-IT" b="1" dirty="0" smtClean="0"/>
              <a:t>Definizione del fabbisogno 2006</a:t>
            </a:r>
            <a:endParaRPr lang="it-IT" dirty="0" smtClean="0"/>
          </a:p>
          <a:p>
            <a:pPr marL="0" indent="0">
              <a:buNone/>
            </a:pPr>
            <a:r>
              <a:rPr lang="it-IT" dirty="0" smtClean="0"/>
              <a:t>Studio di fattibilità con sondaggio sull’importanza di un servizio di aiuto per i medici</a:t>
            </a:r>
          </a:p>
          <a:p>
            <a:pPr marL="0" indent="0">
              <a:buNone/>
            </a:pPr>
            <a:endParaRPr lang="it-IT"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7" name="Textfeld 6"/>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24403875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smtClean="0"/>
              <a:t>Ritorni del sondaggio online</a:t>
            </a:r>
            <a:endParaRPr lang="it-IT" b="1"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6" name="Textfeld 5"/>
          <p:cNvSpPr txBox="1"/>
          <p:nvPr/>
        </p:nvSpPr>
        <p:spPr>
          <a:xfrm>
            <a:off x="251520" y="6436238"/>
            <a:ext cx="1224136" cy="276999"/>
          </a:xfrm>
          <a:prstGeom prst="rect">
            <a:avLst/>
          </a:prstGeom>
          <a:noFill/>
        </p:spPr>
        <p:txBody>
          <a:bodyPr wrap="square" rtlCol="0">
            <a:spAutoFit/>
          </a:bodyPr>
          <a:lstStyle/>
          <a:p>
            <a:r>
              <a:rPr lang="it-IT" sz="1200" dirty="0"/>
              <a:t>© ReMed</a:t>
            </a:r>
          </a:p>
        </p:txBody>
      </p:sp>
      <p:graphicFrame>
        <p:nvGraphicFramePr>
          <p:cNvPr id="7" name="Segnaposto contenuto 6"/>
          <p:cNvGraphicFramePr>
            <a:graphicFrameLocks noGrp="1"/>
          </p:cNvGraphicFramePr>
          <p:nvPr>
            <p:ph idx="1"/>
            <p:extLst>
              <p:ext uri="{D42A27DB-BD31-4B8C-83A1-F6EECF244321}">
                <p14:modId xmlns:p14="http://schemas.microsoft.com/office/powerpoint/2010/main" val="1611537438"/>
              </p:ext>
            </p:extLst>
          </p:nvPr>
        </p:nvGraphicFramePr>
        <p:xfrm>
          <a:off x="1115617" y="1772816"/>
          <a:ext cx="6912766" cy="4320479"/>
        </p:xfrm>
        <a:graphic>
          <a:graphicData uri="http://schemas.openxmlformats.org/drawingml/2006/table">
            <a:tbl>
              <a:tblPr firstRow="1" firstCol="1" bandRow="1"/>
              <a:tblGrid>
                <a:gridCol w="1727838"/>
                <a:gridCol w="1727838"/>
                <a:gridCol w="1728545"/>
                <a:gridCol w="1728545"/>
              </a:tblGrid>
              <a:tr h="766359">
                <a:tc>
                  <a:txBody>
                    <a:bodyPr/>
                    <a:lstStyle/>
                    <a:p>
                      <a:pPr algn="ctr">
                        <a:lnSpc>
                          <a:spcPct val="115000"/>
                        </a:lnSpc>
                        <a:spcAft>
                          <a:spcPts val="0"/>
                        </a:spcAft>
                      </a:pPr>
                      <a:r>
                        <a:rPr lang="it-IT" sz="110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200" b="1">
                          <a:effectLst/>
                          <a:latin typeface="Calibri"/>
                          <a:ea typeface="Calibri"/>
                          <a:cs typeface="Times New Roman"/>
                        </a:rPr>
                        <a:t>Tedesco</a:t>
                      </a:r>
                      <a:endParaRPr lang="it-IT"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200" b="1">
                          <a:effectLst/>
                          <a:latin typeface="Calibri"/>
                          <a:ea typeface="Calibri"/>
                          <a:cs typeface="Times New Roman"/>
                        </a:rPr>
                        <a:t>Francese</a:t>
                      </a:r>
                      <a:endParaRPr lang="it-IT"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200" b="1">
                          <a:effectLst/>
                          <a:latin typeface="Calibri"/>
                          <a:ea typeface="Calibri"/>
                          <a:cs typeface="Times New Roman"/>
                        </a:rPr>
                        <a:t>Totale</a:t>
                      </a:r>
                      <a:endParaRPr lang="it-IT"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7734">
                <a:tc>
                  <a:txBody>
                    <a:bodyPr/>
                    <a:lstStyle/>
                    <a:p>
                      <a:pPr algn="ctr">
                        <a:lnSpc>
                          <a:spcPct val="115000"/>
                        </a:lnSpc>
                        <a:spcAft>
                          <a:spcPts val="0"/>
                        </a:spcAft>
                      </a:pPr>
                      <a:r>
                        <a:rPr lang="it-IT" sz="2000" b="1">
                          <a:effectLst/>
                          <a:latin typeface="Calibri"/>
                          <a:ea typeface="Calibri"/>
                          <a:cs typeface="Times New Roman"/>
                        </a:rPr>
                        <a:t>E-mail inviate</a:t>
                      </a:r>
                      <a:endParaRPr lang="it-IT"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a:effectLst/>
                          <a:latin typeface="Calibri"/>
                          <a:ea typeface="Calibri"/>
                          <a:cs typeface="Times New Roman"/>
                        </a:rPr>
                        <a:t>15’055</a:t>
                      </a:r>
                      <a:endParaRPr lang="it-IT"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a:effectLst/>
                          <a:latin typeface="Calibri"/>
                          <a:ea typeface="Calibri"/>
                          <a:cs typeface="Times New Roman"/>
                        </a:rPr>
                        <a:t>4’365</a:t>
                      </a:r>
                      <a:endParaRPr lang="it-IT"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a:effectLst/>
                          <a:latin typeface="Calibri"/>
                          <a:ea typeface="Calibri"/>
                          <a:cs typeface="Times New Roman"/>
                        </a:rPr>
                        <a:t>19’420</a:t>
                      </a:r>
                      <a:endParaRPr lang="it-IT"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8044">
                <a:tc>
                  <a:txBody>
                    <a:bodyPr/>
                    <a:lstStyle/>
                    <a:p>
                      <a:pPr algn="ctr">
                        <a:lnSpc>
                          <a:spcPct val="115000"/>
                        </a:lnSpc>
                        <a:spcAft>
                          <a:spcPts val="0"/>
                        </a:spcAft>
                      </a:pPr>
                      <a:r>
                        <a:rPr lang="it-IT" sz="2000" b="1">
                          <a:effectLst/>
                          <a:latin typeface="Calibri"/>
                          <a:ea typeface="Calibri"/>
                          <a:cs typeface="Times New Roman"/>
                        </a:rPr>
                        <a:t>Questionari iniziati</a:t>
                      </a:r>
                      <a:endParaRPr lang="it-IT"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a:effectLst/>
                          <a:latin typeface="Calibri"/>
                          <a:ea typeface="Calibri"/>
                          <a:cs typeface="Times New Roman"/>
                        </a:rPr>
                        <a:t>2’912</a:t>
                      </a:r>
                      <a:endParaRPr lang="it-IT" sz="1100">
                        <a:effectLst/>
                        <a:latin typeface="Calibri"/>
                        <a:ea typeface="Calibri"/>
                        <a:cs typeface="Times New Roman"/>
                      </a:endParaRPr>
                    </a:p>
                    <a:p>
                      <a:pPr algn="ctr">
                        <a:lnSpc>
                          <a:spcPct val="115000"/>
                        </a:lnSpc>
                        <a:spcAft>
                          <a:spcPts val="0"/>
                        </a:spcAft>
                      </a:pPr>
                      <a:r>
                        <a:rPr lang="it-IT" sz="2000">
                          <a:effectLst/>
                          <a:latin typeface="Calibri"/>
                          <a:ea typeface="Calibri"/>
                          <a:cs typeface="Times New Roman"/>
                        </a:rPr>
                        <a:t>19,3%</a:t>
                      </a:r>
                      <a:endParaRPr lang="it-IT"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a:effectLst/>
                          <a:latin typeface="Calibri"/>
                          <a:ea typeface="Calibri"/>
                          <a:cs typeface="Times New Roman"/>
                        </a:rPr>
                        <a:t>906</a:t>
                      </a:r>
                      <a:endParaRPr lang="it-IT" sz="1100">
                        <a:effectLst/>
                        <a:latin typeface="Calibri"/>
                        <a:ea typeface="Calibri"/>
                        <a:cs typeface="Times New Roman"/>
                      </a:endParaRPr>
                    </a:p>
                    <a:p>
                      <a:pPr algn="ctr">
                        <a:lnSpc>
                          <a:spcPct val="115000"/>
                        </a:lnSpc>
                        <a:spcAft>
                          <a:spcPts val="0"/>
                        </a:spcAft>
                      </a:pPr>
                      <a:r>
                        <a:rPr lang="it-IT" sz="2000">
                          <a:effectLst/>
                          <a:latin typeface="Calibri"/>
                          <a:ea typeface="Calibri"/>
                          <a:cs typeface="Times New Roman"/>
                        </a:rPr>
                        <a:t>20,8%</a:t>
                      </a:r>
                      <a:endParaRPr lang="it-IT"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a:effectLst/>
                          <a:latin typeface="Calibri"/>
                          <a:ea typeface="Calibri"/>
                          <a:cs typeface="Times New Roman"/>
                        </a:rPr>
                        <a:t>3’818</a:t>
                      </a:r>
                      <a:endParaRPr lang="it-IT" sz="1100">
                        <a:effectLst/>
                        <a:latin typeface="Calibri"/>
                        <a:ea typeface="Calibri"/>
                        <a:cs typeface="Times New Roman"/>
                      </a:endParaRPr>
                    </a:p>
                    <a:p>
                      <a:pPr algn="ctr">
                        <a:lnSpc>
                          <a:spcPct val="115000"/>
                        </a:lnSpc>
                        <a:spcAft>
                          <a:spcPts val="0"/>
                        </a:spcAft>
                      </a:pPr>
                      <a:r>
                        <a:rPr lang="it-IT" sz="2000">
                          <a:effectLst/>
                          <a:latin typeface="Calibri"/>
                          <a:ea typeface="Calibri"/>
                          <a:cs typeface="Times New Roman"/>
                        </a:rPr>
                        <a:t>19,7%</a:t>
                      </a:r>
                      <a:endParaRPr lang="it-IT"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38198">
                <a:tc>
                  <a:txBody>
                    <a:bodyPr/>
                    <a:lstStyle/>
                    <a:p>
                      <a:pPr algn="ctr">
                        <a:lnSpc>
                          <a:spcPct val="115000"/>
                        </a:lnSpc>
                        <a:spcAft>
                          <a:spcPts val="0"/>
                        </a:spcAft>
                      </a:pPr>
                      <a:r>
                        <a:rPr lang="it-IT" sz="2000" b="1">
                          <a:effectLst/>
                          <a:latin typeface="Calibri"/>
                          <a:ea typeface="Calibri"/>
                          <a:cs typeface="Times New Roman"/>
                        </a:rPr>
                        <a:t>Questionari compilati interamente</a:t>
                      </a:r>
                      <a:endParaRPr lang="it-IT"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a:effectLst/>
                          <a:latin typeface="Calibri"/>
                          <a:ea typeface="Calibri"/>
                          <a:cs typeface="Times New Roman"/>
                        </a:rPr>
                        <a:t>2’142</a:t>
                      </a:r>
                      <a:endParaRPr lang="it-IT" sz="1100">
                        <a:effectLst/>
                        <a:latin typeface="Calibri"/>
                        <a:ea typeface="Calibri"/>
                        <a:cs typeface="Times New Roman"/>
                      </a:endParaRPr>
                    </a:p>
                    <a:p>
                      <a:pPr algn="ctr">
                        <a:lnSpc>
                          <a:spcPct val="115000"/>
                        </a:lnSpc>
                        <a:spcAft>
                          <a:spcPts val="0"/>
                        </a:spcAft>
                      </a:pPr>
                      <a:r>
                        <a:rPr lang="it-IT" sz="2000">
                          <a:effectLst/>
                          <a:latin typeface="Calibri"/>
                          <a:ea typeface="Calibri"/>
                          <a:cs typeface="Times New Roman"/>
                        </a:rPr>
                        <a:t>14,2%</a:t>
                      </a:r>
                      <a:endParaRPr lang="it-IT"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a:effectLst/>
                          <a:latin typeface="Calibri"/>
                          <a:ea typeface="Calibri"/>
                          <a:cs typeface="Times New Roman"/>
                        </a:rPr>
                        <a:t>674</a:t>
                      </a:r>
                      <a:endParaRPr lang="it-IT" sz="1100">
                        <a:effectLst/>
                        <a:latin typeface="Calibri"/>
                        <a:ea typeface="Calibri"/>
                        <a:cs typeface="Times New Roman"/>
                      </a:endParaRPr>
                    </a:p>
                    <a:p>
                      <a:pPr algn="ctr">
                        <a:lnSpc>
                          <a:spcPct val="115000"/>
                        </a:lnSpc>
                        <a:spcAft>
                          <a:spcPts val="0"/>
                        </a:spcAft>
                      </a:pPr>
                      <a:r>
                        <a:rPr lang="it-IT" sz="2000">
                          <a:effectLst/>
                          <a:latin typeface="Calibri"/>
                          <a:ea typeface="Calibri"/>
                          <a:cs typeface="Times New Roman"/>
                        </a:rPr>
                        <a:t>15,4%</a:t>
                      </a:r>
                      <a:endParaRPr lang="it-IT"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b="1">
                          <a:effectLst/>
                          <a:latin typeface="Calibri"/>
                          <a:ea typeface="Calibri"/>
                          <a:cs typeface="Times New Roman"/>
                        </a:rPr>
                        <a:t>2’816</a:t>
                      </a:r>
                      <a:endParaRPr lang="it-IT" sz="1100">
                        <a:effectLst/>
                        <a:latin typeface="Calibri"/>
                        <a:ea typeface="Calibri"/>
                        <a:cs typeface="Times New Roman"/>
                      </a:endParaRPr>
                    </a:p>
                    <a:p>
                      <a:pPr algn="ctr">
                        <a:lnSpc>
                          <a:spcPct val="115000"/>
                        </a:lnSpc>
                        <a:spcAft>
                          <a:spcPts val="0"/>
                        </a:spcAft>
                      </a:pPr>
                      <a:r>
                        <a:rPr lang="it-IT" sz="2000" b="1">
                          <a:effectLst/>
                          <a:latin typeface="Calibri"/>
                          <a:ea typeface="Calibri"/>
                          <a:cs typeface="Times New Roman"/>
                        </a:rPr>
                        <a:t>14,5%</a:t>
                      </a:r>
                      <a:endParaRPr lang="it-IT"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0144">
                <a:tc>
                  <a:txBody>
                    <a:bodyPr/>
                    <a:lstStyle/>
                    <a:p>
                      <a:pPr algn="ctr">
                        <a:lnSpc>
                          <a:spcPct val="115000"/>
                        </a:lnSpc>
                        <a:spcAft>
                          <a:spcPts val="0"/>
                        </a:spcAft>
                      </a:pPr>
                      <a:r>
                        <a:rPr lang="it-IT" sz="2000" b="1">
                          <a:effectLst/>
                          <a:latin typeface="Calibri"/>
                          <a:ea typeface="Calibri"/>
                          <a:cs typeface="Times New Roman"/>
                        </a:rPr>
                        <a:t>Tempo Ø</a:t>
                      </a:r>
                      <a:endParaRPr lang="it-IT"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a:effectLst/>
                          <a:latin typeface="Calibri"/>
                          <a:ea typeface="Calibri"/>
                          <a:cs typeface="Times New Roman"/>
                        </a:rPr>
                        <a:t>28:47</a:t>
                      </a:r>
                      <a:endParaRPr lang="it-IT"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a:effectLst/>
                          <a:latin typeface="Calibri"/>
                          <a:ea typeface="Calibri"/>
                          <a:cs typeface="Times New Roman"/>
                        </a:rPr>
                        <a:t>26:33</a:t>
                      </a:r>
                      <a:endParaRPr lang="it-IT"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b="1" dirty="0">
                          <a:effectLst/>
                          <a:latin typeface="Calibri"/>
                          <a:ea typeface="Calibri"/>
                          <a:cs typeface="Times New Roman"/>
                        </a:rPr>
                        <a:t> </a:t>
                      </a:r>
                      <a:endParaRPr lang="it-IT"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909219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smtClean="0"/>
              <a:t>Risultati del sondaggio I</a:t>
            </a:r>
            <a:endParaRPr lang="it-IT" b="1" dirty="0"/>
          </a:p>
        </p:txBody>
      </p:sp>
      <p:sp>
        <p:nvSpPr>
          <p:cNvPr id="3" name="Inhaltsplatzhalter 2"/>
          <p:cNvSpPr>
            <a:spLocks noGrp="1"/>
          </p:cNvSpPr>
          <p:nvPr>
            <p:ph idx="1"/>
          </p:nvPr>
        </p:nvSpPr>
        <p:spPr/>
        <p:txBody>
          <a:bodyPr/>
          <a:lstStyle/>
          <a:p>
            <a:pPr>
              <a:lnSpc>
                <a:spcPts val="2500"/>
              </a:lnSpc>
              <a:buNone/>
              <a:tabLst>
                <a:tab pos="6551613" algn="l"/>
              </a:tabLst>
            </a:pPr>
            <a:r>
              <a:rPr lang="it-IT" sz="1800" dirty="0"/>
              <a:t>Da «Piuttosto importante» a «Molto importante» (N = 3347):</a:t>
            </a:r>
          </a:p>
          <a:p>
            <a:pPr marL="285750" indent="-285750">
              <a:lnSpc>
                <a:spcPts val="2500"/>
              </a:lnSpc>
              <a:tabLst>
                <a:tab pos="6551613" algn="l"/>
              </a:tabLst>
            </a:pPr>
            <a:r>
              <a:rPr lang="it-IT" sz="1800" dirty="0">
                <a:solidFill>
                  <a:srgbClr val="FF3300"/>
                </a:solidFill>
              </a:rPr>
              <a:t>Consulenza non vincolante per i medici</a:t>
            </a:r>
            <a:r>
              <a:rPr lang="en-US" sz="1800" dirty="0">
                <a:solidFill>
                  <a:srgbClr val="FF3300"/>
                </a:solidFill>
              </a:rPr>
              <a:t>		</a:t>
            </a:r>
            <a:r>
              <a:rPr lang="it-IT" sz="1800" b="1" dirty="0"/>
              <a:t>92%</a:t>
            </a:r>
          </a:p>
          <a:p>
            <a:pPr marL="285750" indent="-285750">
              <a:lnSpc>
                <a:spcPts val="2500"/>
              </a:lnSpc>
              <a:tabLst>
                <a:tab pos="6551613" algn="l"/>
              </a:tabLst>
            </a:pPr>
            <a:r>
              <a:rPr lang="it-IT" sz="1800" dirty="0">
                <a:solidFill>
                  <a:srgbClr val="FF3300"/>
                </a:solidFill>
              </a:rPr>
              <a:t>Coaching per i medici</a:t>
            </a:r>
            <a:r>
              <a:rPr lang="en-US" sz="1800" dirty="0">
                <a:solidFill>
                  <a:srgbClr val="FF3300"/>
                </a:solidFill>
              </a:rPr>
              <a:t>		</a:t>
            </a:r>
            <a:r>
              <a:rPr lang="it-IT" sz="1800" b="1" dirty="0"/>
              <a:t>91%</a:t>
            </a:r>
          </a:p>
          <a:p>
            <a:pPr marL="285750" indent="-285750">
              <a:lnSpc>
                <a:spcPts val="2500"/>
              </a:lnSpc>
              <a:tabLst>
                <a:tab pos="6551613" algn="l"/>
              </a:tabLst>
            </a:pPr>
            <a:r>
              <a:rPr lang="it-IT" sz="1800" dirty="0">
                <a:solidFill>
                  <a:srgbClr val="FF3300"/>
                </a:solidFill>
              </a:rPr>
              <a:t>Invio ad altri servizi </a:t>
            </a:r>
            <a:r>
              <a:rPr lang="en-US" sz="1800" dirty="0">
                <a:solidFill>
                  <a:srgbClr val="FF3300"/>
                </a:solidFill>
              </a:rPr>
              <a:t>		</a:t>
            </a:r>
            <a:r>
              <a:rPr lang="it-IT" sz="1800" b="1" dirty="0"/>
              <a:t>80%</a:t>
            </a:r>
          </a:p>
          <a:p>
            <a:pPr marL="285750" indent="-285750">
              <a:lnSpc>
                <a:spcPts val="2500"/>
              </a:lnSpc>
              <a:tabLst>
                <a:tab pos="6551613" algn="l"/>
              </a:tabLst>
            </a:pPr>
            <a:r>
              <a:rPr lang="it-IT" sz="1800" dirty="0"/>
              <a:t>Controllo dei medici in presenza di indizi concreti</a:t>
            </a:r>
            <a:r>
              <a:rPr lang="en-US" sz="1800" dirty="0"/>
              <a:t>		</a:t>
            </a:r>
            <a:r>
              <a:rPr lang="it-IT" sz="1800" dirty="0"/>
              <a:t>71%</a:t>
            </a:r>
          </a:p>
          <a:p>
            <a:pPr marL="285750" indent="-285750">
              <a:lnSpc>
                <a:spcPts val="2500"/>
              </a:lnSpc>
              <a:tabLst>
                <a:tab pos="6551613" algn="l"/>
              </a:tabLst>
            </a:pPr>
            <a:r>
              <a:rPr lang="it-IT" sz="1800" dirty="0"/>
              <a:t>Adozione di misure </a:t>
            </a:r>
            <a:r>
              <a:rPr lang="en-US" sz="1800" dirty="0"/>
              <a:t>		</a:t>
            </a:r>
            <a:r>
              <a:rPr lang="it-IT" sz="1800" dirty="0"/>
              <a:t>67%</a:t>
            </a:r>
          </a:p>
          <a:p>
            <a:pPr marL="285750" indent="-285750">
              <a:lnSpc>
                <a:spcPts val="2500"/>
              </a:lnSpc>
              <a:tabLst>
                <a:tab pos="6551613" algn="l"/>
              </a:tabLst>
            </a:pPr>
            <a:r>
              <a:rPr lang="it-IT" sz="1800" dirty="0"/>
              <a:t>Intermediazione di offerte di sostegno per i </a:t>
            </a:r>
            <a:r>
              <a:rPr lang="it-IT" sz="1800" dirty="0" smtClean="0"/>
              <a:t>pazienti </a:t>
            </a:r>
          </a:p>
          <a:p>
            <a:pPr marL="266700" indent="-266700">
              <a:lnSpc>
                <a:spcPts val="2500"/>
              </a:lnSpc>
              <a:buNone/>
              <a:tabLst>
                <a:tab pos="6551613" algn="l"/>
              </a:tabLst>
            </a:pPr>
            <a:r>
              <a:rPr lang="it-IT" sz="1800" dirty="0" smtClean="0"/>
              <a:t>	e </a:t>
            </a:r>
            <a:r>
              <a:rPr lang="it-IT" sz="1800" dirty="0"/>
              <a:t>i collaboratori</a:t>
            </a:r>
            <a:r>
              <a:rPr lang="it-IT" sz="1600" dirty="0"/>
              <a:t> </a:t>
            </a:r>
            <a:r>
              <a:rPr lang="en-US" sz="1600" dirty="0"/>
              <a:t>		</a:t>
            </a:r>
            <a:r>
              <a:rPr lang="it-IT" sz="1600" dirty="0"/>
              <a:t>59%</a:t>
            </a:r>
          </a:p>
          <a:p>
            <a:pPr marL="285750" indent="-285750">
              <a:lnSpc>
                <a:spcPts val="2500"/>
              </a:lnSpc>
              <a:tabLst>
                <a:tab pos="6551613" algn="l"/>
              </a:tabLst>
            </a:pPr>
            <a:r>
              <a:rPr lang="it-IT" sz="1800" dirty="0"/>
              <a:t>Invio ad altri servizi di pazienti e collaboratori </a:t>
            </a:r>
            <a:r>
              <a:rPr lang="en-US" sz="1800" dirty="0"/>
              <a:t>		</a:t>
            </a:r>
            <a:r>
              <a:rPr lang="it-IT" sz="1800" dirty="0"/>
              <a:t>56%</a:t>
            </a:r>
          </a:p>
          <a:p>
            <a:pPr marL="285750" indent="-285750">
              <a:lnSpc>
                <a:spcPts val="2500"/>
              </a:lnSpc>
              <a:tabLst>
                <a:tab pos="6551613" algn="l"/>
              </a:tabLst>
            </a:pPr>
            <a:r>
              <a:rPr lang="it-IT" sz="1800" dirty="0"/>
              <a:t>Punto di contatto per pazienti e collaboratori </a:t>
            </a:r>
            <a:r>
              <a:rPr lang="en-US" sz="1800" dirty="0"/>
              <a:t>		</a:t>
            </a:r>
            <a:r>
              <a:rPr lang="it-IT" sz="1800" dirty="0"/>
              <a:t>59%</a:t>
            </a:r>
          </a:p>
          <a:p>
            <a:endParaRPr lang="it-IT"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21859271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smtClean="0"/>
              <a:t>Risultati del sondaggio II</a:t>
            </a:r>
            <a:endParaRPr lang="it-IT" b="1" dirty="0"/>
          </a:p>
        </p:txBody>
      </p:sp>
      <p:sp>
        <p:nvSpPr>
          <p:cNvPr id="3" name="Inhaltsplatzhalter 2"/>
          <p:cNvSpPr>
            <a:spLocks noGrp="1"/>
          </p:cNvSpPr>
          <p:nvPr>
            <p:ph idx="1"/>
          </p:nvPr>
        </p:nvSpPr>
        <p:spPr/>
        <p:txBody>
          <a:bodyPr>
            <a:normAutofit fontScale="92500" lnSpcReduction="20000"/>
          </a:bodyPr>
          <a:lstStyle/>
          <a:p>
            <a:pPr>
              <a:buNone/>
              <a:tabLst>
                <a:tab pos="2954338" algn="l"/>
                <a:tab pos="6008688" algn="l"/>
              </a:tabLst>
            </a:pPr>
            <a:r>
              <a:rPr lang="it-IT" dirty="0" smtClean="0"/>
              <a:t>Necessità di </a:t>
            </a:r>
            <a:r>
              <a:rPr lang="it-IT" dirty="0" err="1" smtClean="0"/>
              <a:t>ReMed</a:t>
            </a:r>
            <a:r>
              <a:rPr lang="en-US" dirty="0" smtClean="0"/>
              <a:t>	</a:t>
            </a:r>
            <a:r>
              <a:rPr lang="it-IT" dirty="0" smtClean="0"/>
              <a:t>N = 3091</a:t>
            </a:r>
          </a:p>
          <a:p>
            <a:pPr>
              <a:buNone/>
              <a:tabLst>
                <a:tab pos="2954338" algn="l"/>
                <a:tab pos="6008688" algn="l"/>
              </a:tabLst>
            </a:pPr>
            <a:endParaRPr lang="it-IT" dirty="0"/>
          </a:p>
          <a:p>
            <a:pPr>
              <a:tabLst>
                <a:tab pos="3408363" algn="l"/>
                <a:tab pos="6008688" algn="l"/>
              </a:tabLst>
            </a:pPr>
            <a:r>
              <a:rPr lang="it-IT" dirty="0" smtClean="0"/>
              <a:t>Piuttosto elevata</a:t>
            </a:r>
            <a:r>
              <a:rPr lang="en-US" dirty="0" smtClean="0"/>
              <a:t>	</a:t>
            </a:r>
            <a:r>
              <a:rPr lang="it-IT" dirty="0" smtClean="0"/>
              <a:t>44%</a:t>
            </a:r>
            <a:r>
              <a:rPr lang="en-US" dirty="0" smtClean="0"/>
              <a:t>	</a:t>
            </a:r>
            <a:r>
              <a:rPr lang="it-IT" dirty="0" smtClean="0"/>
              <a:t>= 56 %</a:t>
            </a:r>
          </a:p>
          <a:p>
            <a:pPr>
              <a:tabLst>
                <a:tab pos="3408363" algn="l"/>
                <a:tab pos="6008688" algn="l"/>
              </a:tabLst>
            </a:pPr>
            <a:r>
              <a:rPr lang="it-IT" dirty="0" smtClean="0"/>
              <a:t>Molto elevata</a:t>
            </a:r>
            <a:r>
              <a:rPr lang="en-US" dirty="0" smtClean="0"/>
              <a:t>	</a:t>
            </a:r>
            <a:r>
              <a:rPr lang="it-IT" dirty="0" smtClean="0"/>
              <a:t>12%</a:t>
            </a:r>
          </a:p>
          <a:p>
            <a:pPr>
              <a:tabLst>
                <a:tab pos="3408363" algn="l"/>
                <a:tab pos="6008688" algn="l"/>
              </a:tabLst>
            </a:pPr>
            <a:endParaRPr lang="it-IT" dirty="0"/>
          </a:p>
          <a:p>
            <a:pPr>
              <a:tabLst>
                <a:tab pos="3408363" algn="l"/>
                <a:tab pos="6008688" algn="l"/>
              </a:tabLst>
            </a:pPr>
            <a:r>
              <a:rPr lang="it-IT" dirty="0" smtClean="0"/>
              <a:t>Non so</a:t>
            </a:r>
            <a:r>
              <a:rPr lang="en-US" dirty="0" smtClean="0"/>
              <a:t>	</a:t>
            </a:r>
            <a:r>
              <a:rPr lang="it-IT" dirty="0" smtClean="0"/>
              <a:t>07%</a:t>
            </a:r>
          </a:p>
          <a:p>
            <a:pPr>
              <a:tabLst>
                <a:tab pos="3408363" algn="l"/>
                <a:tab pos="6008688" algn="l"/>
              </a:tabLst>
            </a:pPr>
            <a:endParaRPr lang="it-IT" dirty="0"/>
          </a:p>
          <a:p>
            <a:pPr>
              <a:tabLst>
                <a:tab pos="3408363" algn="l"/>
                <a:tab pos="6008688" algn="l"/>
              </a:tabLst>
            </a:pPr>
            <a:r>
              <a:rPr lang="it-IT" dirty="0" smtClean="0"/>
              <a:t>Ridotta</a:t>
            </a:r>
            <a:r>
              <a:rPr lang="en-US" dirty="0" smtClean="0"/>
              <a:t>	</a:t>
            </a:r>
            <a:r>
              <a:rPr lang="it-IT" dirty="0" smtClean="0"/>
              <a:t>33%</a:t>
            </a:r>
            <a:r>
              <a:rPr lang="en-US" dirty="0" smtClean="0"/>
              <a:t>	</a:t>
            </a:r>
            <a:r>
              <a:rPr lang="it-IT" dirty="0" smtClean="0"/>
              <a:t>= 37 %</a:t>
            </a:r>
            <a:r>
              <a:rPr lang="en-US" dirty="0" smtClean="0"/>
              <a:t>	</a:t>
            </a:r>
          </a:p>
          <a:p>
            <a:pPr>
              <a:tabLst>
                <a:tab pos="3408363" algn="l"/>
                <a:tab pos="6008688" algn="l"/>
              </a:tabLst>
            </a:pPr>
            <a:r>
              <a:rPr lang="it-IT" dirty="0" smtClean="0"/>
              <a:t>Molto ridotta</a:t>
            </a:r>
            <a:r>
              <a:rPr lang="en-US" dirty="0" smtClean="0"/>
              <a:t>	</a:t>
            </a:r>
            <a:r>
              <a:rPr lang="it-IT" dirty="0" smtClean="0"/>
              <a:t>4%</a:t>
            </a:r>
            <a:r>
              <a:rPr lang="en-US" dirty="0" smtClean="0"/>
              <a:t>	</a:t>
            </a:r>
          </a:p>
          <a:p>
            <a:endParaRPr lang="it-IT"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42735987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980728"/>
            <a:ext cx="8496944" cy="576064"/>
          </a:xfrm>
        </p:spPr>
        <p:txBody>
          <a:bodyPr>
            <a:noAutofit/>
          </a:bodyPr>
          <a:lstStyle/>
          <a:p>
            <a:pPr algn="l"/>
            <a:r>
              <a:rPr lang="it-IT" sz="3600" b="1" dirty="0" smtClean="0"/>
              <a:t>Sondaggio online - Domanda di esempio</a:t>
            </a:r>
            <a:endParaRPr lang="it-IT" sz="3600" b="1" dirty="0"/>
          </a:p>
        </p:txBody>
      </p:sp>
      <p:sp>
        <p:nvSpPr>
          <p:cNvPr id="3" name="Inhaltsplatzhalter 2"/>
          <p:cNvSpPr>
            <a:spLocks noGrp="1"/>
          </p:cNvSpPr>
          <p:nvPr>
            <p:ph idx="1"/>
          </p:nvPr>
        </p:nvSpPr>
        <p:spPr>
          <a:xfrm>
            <a:off x="457200" y="1556792"/>
            <a:ext cx="8229600" cy="4752528"/>
          </a:xfrm>
        </p:spPr>
        <p:txBody>
          <a:bodyPr>
            <a:noAutofit/>
          </a:bodyPr>
          <a:lstStyle/>
          <a:p>
            <a:pPr>
              <a:buNone/>
            </a:pPr>
            <a:r>
              <a:rPr lang="it-IT" sz="1600" i="1" dirty="0"/>
              <a:t>Qui di seguito trova una lista dei possibili compiti che una rete di sostegno di questo tipo può svolgere.</a:t>
            </a:r>
          </a:p>
          <a:p>
            <a:pPr>
              <a:buNone/>
            </a:pPr>
            <a:r>
              <a:rPr lang="it-IT" sz="1600" i="1" dirty="0"/>
              <a:t> (Scala di importanza 1 – 4)</a:t>
            </a:r>
            <a:endParaRPr lang="it-IT" sz="1600" dirty="0"/>
          </a:p>
          <a:p>
            <a:pPr marL="285750" indent="-285750"/>
            <a:r>
              <a:rPr lang="it-IT" sz="1600" dirty="0"/>
              <a:t>Consulenza non vincolante per i medici in situazioni difficili dal punto di vista professionale-personale </a:t>
            </a:r>
          </a:p>
          <a:p>
            <a:pPr marL="285750" indent="-285750"/>
            <a:r>
              <a:rPr lang="it-IT" sz="1600" dirty="0"/>
              <a:t>Punto di contatto per pazienti e collaboratori dei medici in questione</a:t>
            </a:r>
          </a:p>
          <a:p>
            <a:pPr marL="285750" indent="-285750"/>
            <a:r>
              <a:rPr lang="it-IT" sz="1600" dirty="0"/>
              <a:t>Sostegno (coaching) per i medici in situazioni difficili dal punto di vista professionale-personale </a:t>
            </a:r>
          </a:p>
          <a:p>
            <a:pPr marL="285750" indent="-285750"/>
            <a:r>
              <a:rPr lang="it-IT" sz="1600" dirty="0"/>
              <a:t>Intermediazione di offerte di sostegno per pazienti e collaboratori dei medici in questione</a:t>
            </a:r>
          </a:p>
          <a:p>
            <a:pPr marL="285750" indent="-285750"/>
            <a:r>
              <a:rPr lang="it-IT" sz="1600" dirty="0"/>
              <a:t>Invio dei medici in situazioni difficili dal punto di vista professionale-personale a colleghi specializzati e altri specialisti</a:t>
            </a:r>
          </a:p>
          <a:p>
            <a:pPr marL="285750" indent="-285750"/>
            <a:r>
              <a:rPr lang="it-IT" sz="1600" dirty="0"/>
              <a:t>Invio dei pazienti e collaboratori dei medici in questione a servizi specializzati idonei</a:t>
            </a:r>
          </a:p>
          <a:p>
            <a:pPr marL="285750" indent="-285750"/>
            <a:r>
              <a:rPr lang="it-IT" sz="1600" dirty="0"/>
              <a:t>Controllo dei medici in presenza di indizi concreti di una limitazione della competenza professionale</a:t>
            </a:r>
          </a:p>
          <a:p>
            <a:pPr marL="285750" indent="-285750"/>
            <a:r>
              <a:rPr lang="it-IT" sz="1600" dirty="0"/>
              <a:t>Adozione di misure se la consulenza e il sostegno non risultano efficaci</a:t>
            </a:r>
          </a:p>
          <a:p>
            <a:endParaRPr lang="it-IT" sz="1600"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16785854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smtClean="0"/>
              <a:t>Valutazione 2015 -2016</a:t>
            </a:r>
            <a:endParaRPr lang="it-IT" b="1" dirty="0"/>
          </a:p>
        </p:txBody>
      </p:sp>
      <p:sp>
        <p:nvSpPr>
          <p:cNvPr id="3" name="Inhaltsplatzhalter 2"/>
          <p:cNvSpPr>
            <a:spLocks noGrp="1"/>
          </p:cNvSpPr>
          <p:nvPr>
            <p:ph idx="1"/>
          </p:nvPr>
        </p:nvSpPr>
        <p:spPr/>
        <p:txBody>
          <a:bodyPr/>
          <a:lstStyle/>
          <a:p>
            <a:pPr marL="0" indent="0">
              <a:buNone/>
            </a:pPr>
            <a:endParaRPr lang="it-IT" dirty="0" smtClean="0"/>
          </a:p>
          <a:p>
            <a:pPr marL="0" indent="0">
              <a:buNone/>
            </a:pPr>
            <a:r>
              <a:rPr lang="it-IT" dirty="0" smtClean="0"/>
              <a:t>Analisi del programma </a:t>
            </a:r>
            <a:r>
              <a:rPr lang="it-IT" dirty="0" err="1" smtClean="0"/>
              <a:t>ReMed</a:t>
            </a:r>
            <a:r>
              <a:rPr lang="it-IT" dirty="0" smtClean="0"/>
              <a:t> per quanto concerne efficienza, efficacia, rilevanza e adeguatezza con conclusioni e raccomandazioni basate sui risultati</a:t>
            </a:r>
          </a:p>
          <a:p>
            <a:pPr marL="0" indent="0">
              <a:buNone/>
            </a:pPr>
            <a:endParaRPr lang="it-IT"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619258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1"/>
          </p:nvPr>
        </p:nvSpPr>
        <p:spPr/>
        <p:txBody>
          <a:bodyPr/>
          <a:lstStyle/>
          <a:p>
            <a:r>
              <a:rPr lang="it-IT" smtClean="0"/>
              <a:t>| Evento | Tema | Nome Cognome | Data</a:t>
            </a:r>
            <a:endParaRPr lang="it-IT"/>
          </a:p>
        </p:txBody>
      </p:sp>
      <p:graphicFrame>
        <p:nvGraphicFramePr>
          <p:cNvPr id="10" name="Tabelle 9"/>
          <p:cNvGraphicFramePr>
            <a:graphicFrameLocks noGrp="1"/>
          </p:cNvGraphicFramePr>
          <p:nvPr>
            <p:extLst>
              <p:ext uri="{D42A27DB-BD31-4B8C-83A1-F6EECF244321}">
                <p14:modId xmlns:p14="http://schemas.microsoft.com/office/powerpoint/2010/main" val="2770401627"/>
              </p:ext>
            </p:extLst>
          </p:nvPr>
        </p:nvGraphicFramePr>
        <p:xfrm>
          <a:off x="107500" y="620696"/>
          <a:ext cx="8928995" cy="5832632"/>
        </p:xfrm>
        <a:graphic>
          <a:graphicData uri="http://schemas.openxmlformats.org/drawingml/2006/table">
            <a:tbl>
              <a:tblPr/>
              <a:tblGrid>
                <a:gridCol w="1785799"/>
                <a:gridCol w="1785799"/>
                <a:gridCol w="1785799"/>
                <a:gridCol w="1785799"/>
                <a:gridCol w="1785799"/>
              </a:tblGrid>
              <a:tr h="343096">
                <a:tc>
                  <a:txBody>
                    <a:bodyPr/>
                    <a:lstStyle/>
                    <a:p>
                      <a:pPr algn="l" fontAlgn="b"/>
                      <a:r>
                        <a:rPr lang="de-CH" sz="1100" b="1" i="0" u="none" strike="noStrike" dirty="0" err="1">
                          <a:solidFill>
                            <a:srgbClr val="000000"/>
                          </a:solidFill>
                          <a:effectLst/>
                          <a:latin typeface="Calibri"/>
                        </a:rPr>
                        <a:t>Modello</a:t>
                      </a:r>
                      <a:r>
                        <a:rPr lang="de-CH" sz="1100" b="1" i="0" u="none" strike="noStrike" dirty="0">
                          <a:solidFill>
                            <a:srgbClr val="000000"/>
                          </a:solidFill>
                          <a:effectLst/>
                          <a:latin typeface="Calibri"/>
                        </a:rPr>
                        <a:t> di </a:t>
                      </a:r>
                      <a:r>
                        <a:rPr lang="de-CH" sz="1100" b="1" i="0" u="none" strike="noStrike" dirty="0" err="1">
                          <a:solidFill>
                            <a:srgbClr val="000000"/>
                          </a:solidFill>
                          <a:effectLst/>
                          <a:latin typeface="Calibri"/>
                        </a:rPr>
                        <a:t>efficacia</a:t>
                      </a:r>
                      <a:endParaRPr lang="de-CH" sz="1100" b="1" i="0" u="none" strike="noStrike" dirty="0">
                        <a:solidFill>
                          <a:srgbClr val="000000"/>
                        </a:solidFill>
                        <a:effectLst/>
                        <a:latin typeface="Calibri"/>
                      </a:endParaRPr>
                    </a:p>
                  </a:txBody>
                  <a:tcPr marL="6339" marR="6339" marT="633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de-CH" sz="700" b="0" i="0" u="none" strike="noStrike">
                        <a:solidFill>
                          <a:srgbClr val="000000"/>
                        </a:solidFill>
                        <a:effectLst/>
                        <a:latin typeface="Calibri"/>
                      </a:endParaRPr>
                    </a:p>
                  </a:txBody>
                  <a:tcPr marL="6339" marR="6339" marT="633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de-CH" sz="700" b="0" i="0" u="none" strike="noStrike">
                        <a:solidFill>
                          <a:srgbClr val="000000"/>
                        </a:solidFill>
                        <a:effectLst/>
                        <a:latin typeface="Calibri"/>
                      </a:endParaRPr>
                    </a:p>
                  </a:txBody>
                  <a:tcPr marL="6339" marR="6339" marT="633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de-CH" sz="700" b="0" i="0" u="none" strike="noStrike">
                        <a:solidFill>
                          <a:srgbClr val="000000"/>
                        </a:solidFill>
                        <a:effectLst/>
                        <a:latin typeface="Calibri"/>
                      </a:endParaRPr>
                    </a:p>
                  </a:txBody>
                  <a:tcPr marL="6339" marR="6339" marT="633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de-CH" sz="700" b="0" i="0" u="none" strike="noStrike">
                        <a:solidFill>
                          <a:srgbClr val="000000"/>
                        </a:solidFill>
                        <a:effectLst/>
                        <a:latin typeface="Calibri"/>
                      </a:endParaRPr>
                    </a:p>
                  </a:txBody>
                  <a:tcPr marL="6339" marR="6339" marT="6339" marB="0" anchor="b">
                    <a:lnL>
                      <a:noFill/>
                    </a:lnL>
                    <a:lnR>
                      <a:noFill/>
                    </a:lnR>
                    <a:lnT>
                      <a:noFill/>
                    </a:lnT>
                    <a:lnB w="6350" cap="flat" cmpd="sng" algn="ctr">
                      <a:solidFill>
                        <a:srgbClr val="000000"/>
                      </a:solidFill>
                      <a:prstDash val="solid"/>
                      <a:round/>
                      <a:headEnd type="none" w="med" len="med"/>
                      <a:tailEnd type="none" w="med" len="med"/>
                    </a:lnB>
                  </a:tcPr>
                </a:tc>
              </a:tr>
              <a:tr h="343096">
                <a:tc gridSpan="2">
                  <a:txBody>
                    <a:bodyPr/>
                    <a:lstStyle/>
                    <a:p>
                      <a:pPr algn="ctr" fontAlgn="ctr"/>
                      <a:r>
                        <a:rPr lang="de-CH" sz="800" b="0" i="0" u="none" strike="noStrike">
                          <a:solidFill>
                            <a:srgbClr val="FFFFFF"/>
                          </a:solidFill>
                          <a:effectLst/>
                          <a:latin typeface="Arial"/>
                        </a:rPr>
                        <a:t>Input</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9B78"/>
                    </a:solidFill>
                  </a:tcPr>
                </a:tc>
                <a:tc hMerge="1">
                  <a:txBody>
                    <a:bodyPr/>
                    <a:lstStyle/>
                    <a:p>
                      <a:endParaRPr lang="de-CH"/>
                    </a:p>
                  </a:txBody>
                  <a:tcPr/>
                </a:tc>
                <a:tc gridSpan="3">
                  <a:txBody>
                    <a:bodyPr/>
                    <a:lstStyle/>
                    <a:p>
                      <a:pPr algn="ctr" fontAlgn="ctr"/>
                      <a:r>
                        <a:rPr lang="de-CH" sz="800" b="0" i="0" u="none" strike="noStrike">
                          <a:solidFill>
                            <a:srgbClr val="FFFFFF"/>
                          </a:solidFill>
                          <a:effectLst/>
                          <a:latin typeface="Arial"/>
                        </a:rPr>
                        <a:t>Risultati ed effetti</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9B78"/>
                    </a:solidFill>
                  </a:tcPr>
                </a:tc>
                <a:tc hMerge="1">
                  <a:txBody>
                    <a:bodyPr/>
                    <a:lstStyle/>
                    <a:p>
                      <a:endParaRPr lang="de-CH"/>
                    </a:p>
                  </a:txBody>
                  <a:tcPr/>
                </a:tc>
                <a:tc hMerge="1">
                  <a:txBody>
                    <a:bodyPr/>
                    <a:lstStyle/>
                    <a:p>
                      <a:endParaRPr lang="de-CH"/>
                    </a:p>
                  </a:txBody>
                  <a:tcPr/>
                </a:tc>
              </a:tr>
              <a:tr h="343096">
                <a:tc>
                  <a:txBody>
                    <a:bodyPr/>
                    <a:lstStyle/>
                    <a:p>
                      <a:pPr algn="ctr" fontAlgn="ctr"/>
                      <a:r>
                        <a:rPr lang="de-CH" sz="800" b="0" i="0" u="none" strike="noStrike">
                          <a:solidFill>
                            <a:srgbClr val="FFFFFF"/>
                          </a:solidFill>
                          <a:effectLst/>
                          <a:latin typeface="Arial"/>
                        </a:rPr>
                        <a:t>Risorse</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9B78"/>
                    </a:solidFill>
                  </a:tcPr>
                </a:tc>
                <a:tc>
                  <a:txBody>
                    <a:bodyPr/>
                    <a:lstStyle/>
                    <a:p>
                      <a:pPr algn="ctr" fontAlgn="ctr"/>
                      <a:r>
                        <a:rPr lang="de-CH" sz="800" b="0" i="0" u="none" strike="noStrike">
                          <a:solidFill>
                            <a:srgbClr val="FFFFFF"/>
                          </a:solidFill>
                          <a:effectLst/>
                          <a:latin typeface="Arial"/>
                        </a:rPr>
                        <a:t>Attività</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9B78"/>
                    </a:solidFill>
                  </a:tcPr>
                </a:tc>
                <a:tc>
                  <a:txBody>
                    <a:bodyPr/>
                    <a:lstStyle/>
                    <a:p>
                      <a:pPr algn="ctr" fontAlgn="ctr"/>
                      <a:r>
                        <a:rPr lang="de-CH" sz="800" b="0" i="0" u="none" strike="noStrike">
                          <a:solidFill>
                            <a:srgbClr val="FFFFFF"/>
                          </a:solidFill>
                          <a:effectLst/>
                          <a:latin typeface="Arial"/>
                        </a:rPr>
                        <a:t>Output</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9B78"/>
                    </a:solidFill>
                  </a:tcPr>
                </a:tc>
                <a:tc>
                  <a:txBody>
                    <a:bodyPr/>
                    <a:lstStyle/>
                    <a:p>
                      <a:pPr algn="ctr" fontAlgn="ctr"/>
                      <a:r>
                        <a:rPr lang="de-CH" sz="800" b="0" i="0" u="none" strike="noStrike">
                          <a:solidFill>
                            <a:srgbClr val="FFFFFF"/>
                          </a:solidFill>
                          <a:effectLst/>
                          <a:latin typeface="Arial"/>
                        </a:rPr>
                        <a:t>Outcome</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9B78"/>
                    </a:solidFill>
                  </a:tcPr>
                </a:tc>
                <a:tc>
                  <a:txBody>
                    <a:bodyPr/>
                    <a:lstStyle/>
                    <a:p>
                      <a:pPr algn="ctr" fontAlgn="ctr"/>
                      <a:r>
                        <a:rPr lang="de-CH" sz="800" b="0" i="0" u="none" strike="noStrike">
                          <a:solidFill>
                            <a:srgbClr val="FFFFFF"/>
                          </a:solidFill>
                          <a:effectLst/>
                          <a:latin typeface="Arial"/>
                        </a:rPr>
                        <a:t>Impact</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9B78"/>
                    </a:solidFill>
                  </a:tcPr>
                </a:tc>
              </a:tr>
              <a:tr h="343096">
                <a:tc>
                  <a:txBody>
                    <a:bodyPr/>
                    <a:lstStyle/>
                    <a:p>
                      <a:pPr algn="l" fontAlgn="ctr"/>
                      <a:r>
                        <a:rPr lang="de-CH" sz="800" b="0" i="0" u="none" strike="noStrike">
                          <a:solidFill>
                            <a:srgbClr val="000000"/>
                          </a:solidFill>
                          <a:effectLst/>
                          <a:latin typeface="Arial"/>
                        </a:rPr>
                        <a:t>Budegt</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c>
                  <a:txBody>
                    <a:bodyPr/>
                    <a:lstStyle/>
                    <a:p>
                      <a:pPr algn="l" fontAlgn="ctr"/>
                      <a:r>
                        <a:rPr lang="de-CH" sz="800" b="0" i="0" u="none" strike="noStrike">
                          <a:solidFill>
                            <a:srgbClr val="000000"/>
                          </a:solidFill>
                          <a:effectLst/>
                          <a:latin typeface="Arial"/>
                        </a:rPr>
                        <a:t>Gestione sito Web</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c rowSpan="3">
                  <a:txBody>
                    <a:bodyPr/>
                    <a:lstStyle/>
                    <a:p>
                      <a:pPr algn="l" fontAlgn="ctr"/>
                      <a:r>
                        <a:rPr lang="it-IT" sz="800" b="0" i="0" u="none" strike="noStrike">
                          <a:solidFill>
                            <a:srgbClr val="000000"/>
                          </a:solidFill>
                          <a:effectLst/>
                          <a:latin typeface="Arial"/>
                        </a:rPr>
                        <a:t>Utilizzo</a:t>
                      </a:r>
                      <a:br>
                        <a:rPr lang="it-IT" sz="800" b="0" i="0" u="none" strike="noStrike">
                          <a:solidFill>
                            <a:srgbClr val="000000"/>
                          </a:solidFill>
                          <a:effectLst/>
                          <a:latin typeface="Arial"/>
                        </a:rPr>
                      </a:br>
                      <a:r>
                        <a:rPr lang="it-IT" sz="800" b="0" i="0" u="none" strike="noStrike">
                          <a:solidFill>
                            <a:srgbClr val="000000"/>
                          </a:solidFill>
                          <a:effectLst/>
                          <a:latin typeface="Arial"/>
                        </a:rPr>
                        <a:t>- Sito Web</a:t>
                      </a:r>
                      <a:br>
                        <a:rPr lang="it-IT" sz="800" b="0" i="0" u="none" strike="noStrike">
                          <a:solidFill>
                            <a:srgbClr val="000000"/>
                          </a:solidFill>
                          <a:effectLst/>
                          <a:latin typeface="Arial"/>
                        </a:rPr>
                      </a:br>
                      <a:r>
                        <a:rPr lang="it-IT" sz="800" b="0" i="0" u="none" strike="noStrike">
                          <a:solidFill>
                            <a:srgbClr val="000000"/>
                          </a:solidFill>
                          <a:effectLst/>
                          <a:latin typeface="Arial"/>
                        </a:rPr>
                        <a:t>- Mezzi di comunicazione</a:t>
                      </a:r>
                      <a:br>
                        <a:rPr lang="it-IT" sz="800" b="0" i="0" u="none" strike="noStrike">
                          <a:solidFill>
                            <a:srgbClr val="000000"/>
                          </a:solidFill>
                          <a:effectLst/>
                          <a:latin typeface="Arial"/>
                        </a:rPr>
                      </a:br>
                      <a:r>
                        <a:rPr lang="it-IT" sz="800" b="0" i="0" u="none" strike="noStrike">
                          <a:solidFill>
                            <a:srgbClr val="000000"/>
                          </a:solidFill>
                          <a:effectLst/>
                          <a:latin typeface="Arial"/>
                        </a:rPr>
                        <a:t>- Ärztefon</a:t>
                      </a:r>
                      <a:br>
                        <a:rPr lang="it-IT" sz="800" b="0" i="0" u="none" strike="noStrike">
                          <a:solidFill>
                            <a:srgbClr val="000000"/>
                          </a:solidFill>
                          <a:effectLst/>
                          <a:latin typeface="Arial"/>
                        </a:rPr>
                      </a:br>
                      <a:r>
                        <a:rPr lang="it-IT" sz="800" b="0" i="0" u="none" strike="noStrike">
                          <a:solidFill>
                            <a:srgbClr val="000000"/>
                          </a:solidFill>
                          <a:effectLst/>
                          <a:latin typeface="Arial"/>
                        </a:rPr>
                        <a:t>- Consulenza via E-mail</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c rowSpan="3">
                  <a:txBody>
                    <a:bodyPr/>
                    <a:lstStyle/>
                    <a:p>
                      <a:pPr algn="l" fontAlgn="ctr"/>
                      <a:r>
                        <a:rPr lang="it-IT" sz="800" b="0" i="0" u="none" strike="noStrike">
                          <a:solidFill>
                            <a:srgbClr val="000000"/>
                          </a:solidFill>
                          <a:effectLst/>
                          <a:latin typeface="Arial"/>
                        </a:rPr>
                        <a:t>I medici che chiedono aiuto in situazioni di crisi ricevono un'assistenza efficiente ed efficace (sostegno in caso di crisi, coaching, mentoring)</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c rowSpan="2">
                  <a:txBody>
                    <a:bodyPr/>
                    <a:lstStyle/>
                    <a:p>
                      <a:pPr algn="l" fontAlgn="ctr"/>
                      <a:r>
                        <a:rPr lang="it-IT" sz="800" b="0" i="0" u="none" strike="noStrike">
                          <a:solidFill>
                            <a:srgbClr val="000000"/>
                          </a:solidFill>
                          <a:effectLst/>
                          <a:latin typeface="Arial"/>
                        </a:rPr>
                        <a:t>Mantenimento della funzionalità professionale dei medici</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r>
              <a:tr h="343096">
                <a:tc>
                  <a:txBody>
                    <a:bodyPr/>
                    <a:lstStyle/>
                    <a:p>
                      <a:pPr algn="l" fontAlgn="ctr"/>
                      <a:r>
                        <a:rPr lang="de-CH" sz="800" b="0" i="0" u="none" strike="noStrike">
                          <a:solidFill>
                            <a:srgbClr val="000000"/>
                          </a:solidFill>
                          <a:effectLst/>
                          <a:latin typeface="Arial"/>
                        </a:rPr>
                        <a:t>Infrastruttura</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c>
                  <a:txBody>
                    <a:bodyPr/>
                    <a:lstStyle/>
                    <a:p>
                      <a:pPr algn="l" fontAlgn="ctr"/>
                      <a:r>
                        <a:rPr lang="de-CH" sz="800" b="0" i="0" u="none" strike="noStrike">
                          <a:solidFill>
                            <a:srgbClr val="000000"/>
                          </a:solidFill>
                          <a:effectLst/>
                          <a:latin typeface="Arial"/>
                        </a:rPr>
                        <a:t>Creazione mezzi di comunicazione</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c vMerge="1">
                  <a:txBody>
                    <a:bodyPr/>
                    <a:lstStyle/>
                    <a:p>
                      <a:endParaRPr lang="de-CH"/>
                    </a:p>
                  </a:txBody>
                  <a:tcPr/>
                </a:tc>
                <a:tc vMerge="1">
                  <a:txBody>
                    <a:bodyPr/>
                    <a:lstStyle/>
                    <a:p>
                      <a:endParaRPr lang="de-CH"/>
                    </a:p>
                  </a:txBody>
                  <a:tcPr/>
                </a:tc>
                <a:tc vMerge="1">
                  <a:txBody>
                    <a:bodyPr/>
                    <a:lstStyle/>
                    <a:p>
                      <a:endParaRPr lang="de-CH"/>
                    </a:p>
                  </a:txBody>
                  <a:tcPr/>
                </a:tc>
              </a:tr>
              <a:tr h="343096">
                <a:tc>
                  <a:txBody>
                    <a:bodyPr/>
                    <a:lstStyle/>
                    <a:p>
                      <a:pPr algn="l" fontAlgn="ctr"/>
                      <a:r>
                        <a:rPr lang="de-CH" sz="800" b="0" i="0" u="none" strike="noStrike">
                          <a:solidFill>
                            <a:srgbClr val="000000"/>
                          </a:solidFill>
                          <a:effectLst/>
                          <a:latin typeface="Arial"/>
                        </a:rPr>
                        <a:t>Personale</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c>
                  <a:txBody>
                    <a:bodyPr/>
                    <a:lstStyle/>
                    <a:p>
                      <a:pPr algn="l" fontAlgn="ctr"/>
                      <a:r>
                        <a:rPr lang="de-CH" sz="800" b="0" i="0" u="none" strike="noStrike">
                          <a:solidFill>
                            <a:srgbClr val="000000"/>
                          </a:solidFill>
                          <a:effectLst/>
                          <a:latin typeface="Arial"/>
                        </a:rPr>
                        <a:t>Elaborazione chiamate Ärztefon</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c vMerge="1">
                  <a:txBody>
                    <a:bodyPr/>
                    <a:lstStyle/>
                    <a:p>
                      <a:endParaRPr lang="de-CH"/>
                    </a:p>
                  </a:txBody>
                  <a:tcPr/>
                </a:tc>
                <a:tc vMerge="1">
                  <a:txBody>
                    <a:bodyPr/>
                    <a:lstStyle/>
                    <a:p>
                      <a:endParaRPr lang="de-CH"/>
                    </a:p>
                  </a:txBody>
                  <a:tcPr/>
                </a:tc>
                <a:tc rowSpan="2">
                  <a:txBody>
                    <a:bodyPr/>
                    <a:lstStyle/>
                    <a:p>
                      <a:pPr algn="l" fontAlgn="ctr"/>
                      <a:r>
                        <a:rPr lang="it-IT" sz="800" b="0" i="0" u="none" strike="noStrike">
                          <a:solidFill>
                            <a:srgbClr val="000000"/>
                          </a:solidFill>
                          <a:effectLst/>
                          <a:latin typeface="Arial"/>
                        </a:rPr>
                        <a:t>Garanzia di sicurezza per i pazienti</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r>
              <a:tr h="343096">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it-IT" sz="800" b="0" i="0" u="none" strike="noStrike">
                          <a:solidFill>
                            <a:srgbClr val="000000"/>
                          </a:solidFill>
                          <a:effectLst/>
                          <a:latin typeface="Arial"/>
                        </a:rPr>
                        <a:t>Risposta a e-mail dei medici colpiti</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c rowSpan="3">
                  <a:txBody>
                    <a:bodyPr/>
                    <a:lstStyle/>
                    <a:p>
                      <a:pPr algn="l" fontAlgn="ctr"/>
                      <a:r>
                        <a:rPr lang="it-IT" sz="800" b="0" i="0" u="none" strike="noStrike">
                          <a:solidFill>
                            <a:srgbClr val="000000"/>
                          </a:solidFill>
                          <a:effectLst/>
                          <a:latin typeface="Arial"/>
                        </a:rPr>
                        <a:t>Numero/durata delle prestazioni utilizzate dai membri della rete (sostegno in caso di crisi, coaching, mentoring)</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c rowSpan="3">
                  <a:txBody>
                    <a:bodyPr/>
                    <a:lstStyle/>
                    <a:p>
                      <a:pPr algn="l" fontAlgn="ctr"/>
                      <a:r>
                        <a:rPr lang="it-IT" sz="800" b="0" i="0" u="none" strike="noStrike" dirty="0">
                          <a:solidFill>
                            <a:srgbClr val="000000"/>
                          </a:solidFill>
                          <a:effectLst/>
                          <a:latin typeface="Arial"/>
                        </a:rPr>
                        <a:t>Il corpo medico è sensibilizzato riguardo alla prevenzione e alla prevenzione della salute</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c vMerge="1">
                  <a:txBody>
                    <a:bodyPr/>
                    <a:lstStyle/>
                    <a:p>
                      <a:endParaRPr lang="de-CH"/>
                    </a:p>
                  </a:txBody>
                  <a:tcPr/>
                </a:tc>
              </a:tr>
              <a:tr h="343096">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it-IT" sz="800" b="0" i="0" u="none" strike="noStrike">
                          <a:solidFill>
                            <a:srgbClr val="000000"/>
                          </a:solidFill>
                          <a:effectLst/>
                          <a:latin typeface="Arial"/>
                        </a:rPr>
                        <a:t>Creazione rete (membri e partner)</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c vMerge="1">
                  <a:txBody>
                    <a:bodyPr/>
                    <a:lstStyle/>
                    <a:p>
                      <a:endParaRPr lang="de-CH"/>
                    </a:p>
                  </a:txBody>
                  <a:tcPr/>
                </a:tc>
                <a:tc vMerge="1">
                  <a:txBody>
                    <a:bodyPr/>
                    <a:lstStyle/>
                    <a:p>
                      <a:endParaRPr lang="de-CH"/>
                    </a:p>
                  </a:txBody>
                  <a:tcPr/>
                </a:tc>
                <a:tc rowSpan="2">
                  <a:txBody>
                    <a:bodyPr/>
                    <a:lstStyle/>
                    <a:p>
                      <a:pPr algn="l" fontAlgn="ctr"/>
                      <a:r>
                        <a:rPr lang="it-IT" sz="800" b="0" i="0" u="none" strike="noStrike">
                          <a:solidFill>
                            <a:srgbClr val="000000"/>
                          </a:solidFill>
                          <a:effectLst/>
                          <a:latin typeface="Arial"/>
                        </a:rPr>
                        <a:t>Promozione della qualità dell'assistenza medica</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r>
              <a:tr h="343096">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it-IT" sz="800" b="0" i="0" u="none" strike="noStrike">
                          <a:solidFill>
                            <a:srgbClr val="000000"/>
                          </a:solidFill>
                          <a:effectLst/>
                          <a:latin typeface="Arial"/>
                        </a:rPr>
                        <a:t>Assistenza ai medici colpiti da parte dei membri della rete</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c vMerge="1">
                  <a:txBody>
                    <a:bodyPr/>
                    <a:lstStyle/>
                    <a:p>
                      <a:endParaRPr lang="de-CH"/>
                    </a:p>
                  </a:txBody>
                  <a:tcPr/>
                </a:tc>
                <a:tc vMerge="1">
                  <a:txBody>
                    <a:bodyPr/>
                    <a:lstStyle/>
                    <a:p>
                      <a:endParaRPr lang="de-CH"/>
                    </a:p>
                  </a:txBody>
                  <a:tcPr/>
                </a:tc>
                <a:tc vMerge="1">
                  <a:txBody>
                    <a:bodyPr/>
                    <a:lstStyle/>
                    <a:p>
                      <a:endParaRPr lang="de-CH"/>
                    </a:p>
                  </a:txBody>
                  <a:tcPr/>
                </a:tc>
              </a:tr>
              <a:tr h="343096">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de-CH" sz="800" b="0" i="0" u="none" strike="noStrike">
                          <a:solidFill>
                            <a:srgbClr val="000000"/>
                          </a:solidFill>
                          <a:effectLst/>
                          <a:latin typeface="Arial"/>
                        </a:rPr>
                        <a:t>Teatro (prevenzione)</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c rowSpan="4">
                  <a:txBody>
                    <a:bodyPr/>
                    <a:lstStyle/>
                    <a:p>
                      <a:pPr algn="l" fontAlgn="ctr"/>
                      <a:r>
                        <a:rPr lang="it-IT" sz="800" b="0" i="0" u="none" strike="noStrike">
                          <a:solidFill>
                            <a:srgbClr val="000000"/>
                          </a:solidFill>
                          <a:effectLst/>
                          <a:latin typeface="Arial"/>
                        </a:rPr>
                        <a:t>Qualità delle prestazioni fornite</a:t>
                      </a:r>
                      <a:br>
                        <a:rPr lang="it-IT" sz="800" b="0" i="0" u="none" strike="noStrike">
                          <a:solidFill>
                            <a:srgbClr val="000000"/>
                          </a:solidFill>
                          <a:effectLst/>
                          <a:latin typeface="Arial"/>
                        </a:rPr>
                      </a:br>
                      <a:r>
                        <a:rPr lang="it-IT" sz="800" b="0" i="0" u="none" strike="noStrike">
                          <a:solidFill>
                            <a:srgbClr val="000000"/>
                          </a:solidFill>
                          <a:effectLst/>
                          <a:latin typeface="Arial"/>
                        </a:rPr>
                        <a:t>- conformi alle esigenze</a:t>
                      </a:r>
                      <a:br>
                        <a:rPr lang="it-IT" sz="800" b="0" i="0" u="none" strike="noStrike">
                          <a:solidFill>
                            <a:srgbClr val="000000"/>
                          </a:solidFill>
                          <a:effectLst/>
                          <a:latin typeface="Arial"/>
                        </a:rPr>
                      </a:br>
                      <a:r>
                        <a:rPr lang="it-IT" sz="800" b="0" i="0" u="none" strike="noStrike">
                          <a:solidFill>
                            <a:srgbClr val="000000"/>
                          </a:solidFill>
                          <a:effectLst/>
                          <a:latin typeface="Arial"/>
                        </a:rPr>
                        <a:t>- bassa soglia di accesso</a:t>
                      </a:r>
                      <a:br>
                        <a:rPr lang="it-IT" sz="800" b="0" i="0" u="none" strike="noStrike">
                          <a:solidFill>
                            <a:srgbClr val="000000"/>
                          </a:solidFill>
                          <a:effectLst/>
                          <a:latin typeface="Arial"/>
                        </a:rPr>
                      </a:br>
                      <a:r>
                        <a:rPr lang="it-IT" sz="800" b="0" i="0" u="none" strike="noStrike">
                          <a:solidFill>
                            <a:srgbClr val="000000"/>
                          </a:solidFill>
                          <a:effectLst/>
                          <a:latin typeface="Arial"/>
                        </a:rPr>
                        <a:t>- riservatezza</a:t>
                      </a:r>
                      <a:br>
                        <a:rPr lang="it-IT" sz="800" b="0" i="0" u="none" strike="noStrike">
                          <a:solidFill>
                            <a:srgbClr val="000000"/>
                          </a:solidFill>
                          <a:effectLst/>
                          <a:latin typeface="Arial"/>
                        </a:rPr>
                      </a:br>
                      <a:r>
                        <a:rPr lang="it-IT" sz="800" b="0" i="0" u="none" strike="noStrike">
                          <a:solidFill>
                            <a:srgbClr val="000000"/>
                          </a:solidFill>
                          <a:effectLst/>
                          <a:latin typeface="Arial"/>
                        </a:rPr>
                        <a:t>- risposta rapida</a:t>
                      </a:r>
                      <a:br>
                        <a:rPr lang="it-IT" sz="800" b="0" i="0" u="none" strike="noStrike">
                          <a:solidFill>
                            <a:srgbClr val="000000"/>
                          </a:solidFill>
                          <a:effectLst/>
                          <a:latin typeface="Arial"/>
                        </a:rPr>
                      </a:br>
                      <a:r>
                        <a:rPr lang="it-IT" sz="800" b="0" i="0" u="none" strike="noStrike">
                          <a:solidFill>
                            <a:srgbClr val="000000"/>
                          </a:solidFill>
                          <a:effectLst/>
                          <a:latin typeface="Arial"/>
                        </a:rPr>
                        <a:t>- soddisfazione</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c rowSpan="3">
                  <a:txBody>
                    <a:bodyPr/>
                    <a:lstStyle/>
                    <a:p>
                      <a:pPr algn="l" fontAlgn="ctr"/>
                      <a:r>
                        <a:rPr lang="it-IT" sz="800" b="0" i="0" u="none" strike="noStrike">
                          <a:solidFill>
                            <a:srgbClr val="000000"/>
                          </a:solidFill>
                          <a:effectLst/>
                          <a:latin typeface="Arial"/>
                        </a:rPr>
                        <a:t>Il soddisfacimento dei requisiti qualitativi nei confronti dei medici viene verificato da un'istanza neutrale (assessment)</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c>
                  <a:txBody>
                    <a:bodyPr/>
                    <a:lstStyle/>
                    <a:p>
                      <a:pPr algn="l" fontAlgn="ctr"/>
                      <a:endParaRPr lang="de-CH" sz="800" b="0" i="0" u="none" strike="noStrike">
                        <a:solidFill>
                          <a:srgbClr val="000000"/>
                        </a:solidFill>
                        <a:effectLst/>
                        <a:latin typeface="Calibri"/>
                      </a:endParaRPr>
                    </a:p>
                  </a:txBody>
                  <a:tcPr marL="6339" marR="6339" marT="633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r>
              <a:tr h="343096">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de-CH" sz="800" b="0" i="0" u="none" strike="noStrike">
                          <a:solidFill>
                            <a:srgbClr val="000000"/>
                          </a:solidFill>
                          <a:effectLst/>
                          <a:latin typeface="Arial"/>
                        </a:rPr>
                        <a:t>Assessment</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c vMerge="1">
                  <a:txBody>
                    <a:bodyPr/>
                    <a:lstStyle/>
                    <a:p>
                      <a:endParaRPr lang="de-CH"/>
                    </a:p>
                  </a:txBody>
                  <a:tcPr/>
                </a:tc>
                <a:tc vMerge="1">
                  <a:txBody>
                    <a:bodyPr/>
                    <a:lstStyle/>
                    <a:p>
                      <a:endParaRPr lang="de-CH"/>
                    </a:p>
                  </a:txBody>
                  <a:tcPr/>
                </a:tc>
                <a:tc>
                  <a:txBody>
                    <a:bodyPr/>
                    <a:lstStyle/>
                    <a:p>
                      <a:pPr algn="l" fontAlgn="ctr"/>
                      <a:endParaRPr lang="de-CH" sz="800" b="0" i="0" u="none" strike="noStrike">
                        <a:solidFill>
                          <a:srgbClr val="000000"/>
                        </a:solidFill>
                        <a:effectLst/>
                        <a:latin typeface="Calibri"/>
                      </a:endParaRPr>
                    </a:p>
                  </a:txBody>
                  <a:tcPr marL="6339" marR="6339" marT="6339" marB="0" anchor="ctr">
                    <a:lnL w="6350" cap="flat" cmpd="sng" algn="ctr">
                      <a:solidFill>
                        <a:srgbClr val="000000"/>
                      </a:solidFill>
                      <a:prstDash val="solid"/>
                      <a:round/>
                      <a:headEnd type="none" w="med" len="med"/>
                      <a:tailEnd type="none" w="med" len="med"/>
                    </a:lnL>
                    <a:lnR>
                      <a:noFill/>
                    </a:lnR>
                    <a:lnT>
                      <a:noFill/>
                    </a:lnT>
                    <a:lnB>
                      <a:noFill/>
                    </a:lnB>
                  </a:tcPr>
                </a:tc>
              </a:tr>
              <a:tr h="343096">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a:noFill/>
                    </a:lnR>
                    <a:lnT>
                      <a:noFill/>
                    </a:lnT>
                    <a:lnB>
                      <a:noFill/>
                    </a:lnB>
                  </a:tcPr>
                </a:tc>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vMerge="1">
                  <a:txBody>
                    <a:bodyPr/>
                    <a:lstStyle/>
                    <a:p>
                      <a:endParaRPr lang="de-CH"/>
                    </a:p>
                  </a:txBody>
                  <a:tcPr/>
                </a:tc>
                <a:tc vMerge="1">
                  <a:txBody>
                    <a:bodyPr/>
                    <a:lstStyle/>
                    <a:p>
                      <a:endParaRPr lang="de-CH"/>
                    </a:p>
                  </a:txBody>
                  <a:tcPr/>
                </a:tc>
                <a:tc>
                  <a:txBody>
                    <a:bodyPr/>
                    <a:lstStyle/>
                    <a:p>
                      <a:pPr algn="l" fontAlgn="ctr"/>
                      <a:endParaRPr lang="de-CH" sz="800" b="0" i="0" u="none" strike="noStrike">
                        <a:solidFill>
                          <a:srgbClr val="000000"/>
                        </a:solidFill>
                        <a:effectLst/>
                        <a:latin typeface="Calibri"/>
                      </a:endParaRPr>
                    </a:p>
                  </a:txBody>
                  <a:tcPr marL="6339" marR="6339" marT="6339" marB="0" anchor="ctr">
                    <a:lnL w="6350" cap="flat" cmpd="sng" algn="ctr">
                      <a:solidFill>
                        <a:srgbClr val="000000"/>
                      </a:solidFill>
                      <a:prstDash val="solid"/>
                      <a:round/>
                      <a:headEnd type="none" w="med" len="med"/>
                      <a:tailEnd type="none" w="med" len="med"/>
                    </a:lnL>
                    <a:lnR>
                      <a:noFill/>
                    </a:lnR>
                    <a:lnT>
                      <a:noFill/>
                    </a:lnT>
                    <a:lnB>
                      <a:noFill/>
                    </a:lnB>
                  </a:tcPr>
                </a:tc>
              </a:tr>
              <a:tr h="343096">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a:noFill/>
                    </a:lnR>
                    <a:lnT>
                      <a:noFill/>
                    </a:lnT>
                    <a:lnB>
                      <a:noFill/>
                    </a:lnB>
                  </a:tcPr>
                </a:tc>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de-CH"/>
                    </a:p>
                  </a:txBody>
                  <a:tcPr/>
                </a:tc>
                <a:tc>
                  <a:txBody>
                    <a:bodyPr/>
                    <a:lstStyle/>
                    <a:p>
                      <a:pPr algn="l" fontAlgn="ctr"/>
                      <a:endParaRPr lang="de-CH" sz="800" b="0" i="0" u="none" strike="noStrike">
                        <a:solidFill>
                          <a:srgbClr val="000000"/>
                        </a:solidFill>
                        <a:effectLst/>
                        <a:latin typeface="Calibri"/>
                      </a:endParaRPr>
                    </a:p>
                  </a:txBody>
                  <a:tcPr marL="6339" marR="6339" marT="633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a:noFill/>
                    </a:lnR>
                    <a:lnT>
                      <a:noFill/>
                    </a:lnT>
                    <a:lnB>
                      <a:noFill/>
                    </a:lnB>
                  </a:tcPr>
                </a:tc>
              </a:tr>
              <a:tr h="343096">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a:noFill/>
                    </a:lnR>
                    <a:lnT>
                      <a:noFill/>
                    </a:lnT>
                    <a:lnB>
                      <a:noFill/>
                    </a:lnB>
                  </a:tcPr>
                </a:tc>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w="6350" cap="flat" cmpd="sng" algn="ctr">
                      <a:solidFill>
                        <a:srgbClr val="000000"/>
                      </a:solidFill>
                      <a:prstDash val="solid"/>
                      <a:round/>
                      <a:headEnd type="none" w="med" len="med"/>
                      <a:tailEnd type="none" w="med" len="med"/>
                    </a:lnR>
                    <a:lnT>
                      <a:noFill/>
                    </a:lnT>
                    <a:lnB>
                      <a:noFill/>
                    </a:lnB>
                  </a:tcPr>
                </a:tc>
                <a:tc rowSpan="3">
                  <a:txBody>
                    <a:bodyPr/>
                    <a:lstStyle/>
                    <a:p>
                      <a:pPr algn="l" fontAlgn="ctr"/>
                      <a:r>
                        <a:rPr lang="it-IT" sz="800" b="0" i="0" u="none" strike="noStrike">
                          <a:solidFill>
                            <a:srgbClr val="000000"/>
                          </a:solidFill>
                          <a:effectLst/>
                          <a:latin typeface="Arial"/>
                        </a:rPr>
                        <a:t>Teatro</a:t>
                      </a:r>
                      <a:br>
                        <a:rPr lang="it-IT" sz="800" b="0" i="0" u="none" strike="noStrike">
                          <a:solidFill>
                            <a:srgbClr val="000000"/>
                          </a:solidFill>
                          <a:effectLst/>
                          <a:latin typeface="Arial"/>
                        </a:rPr>
                      </a:br>
                      <a:r>
                        <a:rPr lang="it-IT" sz="800" b="0" i="0" u="none" strike="noStrike">
                          <a:solidFill>
                            <a:srgbClr val="000000"/>
                          </a:solidFill>
                          <a:effectLst/>
                          <a:latin typeface="Arial"/>
                        </a:rPr>
                        <a:t>- Numero di rappresentazioni</a:t>
                      </a:r>
                      <a:br>
                        <a:rPr lang="it-IT" sz="800" b="0" i="0" u="none" strike="noStrike">
                          <a:solidFill>
                            <a:srgbClr val="000000"/>
                          </a:solidFill>
                          <a:effectLst/>
                          <a:latin typeface="Arial"/>
                        </a:rPr>
                      </a:br>
                      <a:r>
                        <a:rPr lang="it-IT" sz="800" b="0" i="0" u="none" strike="noStrike">
                          <a:solidFill>
                            <a:srgbClr val="000000"/>
                          </a:solidFill>
                          <a:effectLst/>
                          <a:latin typeface="Arial"/>
                        </a:rPr>
                        <a:t>- Numero di medici raggiunti</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c>
                  <a:txBody>
                    <a:bodyPr/>
                    <a:lstStyle/>
                    <a:p>
                      <a:pPr algn="l" fontAlgn="ctr"/>
                      <a:endParaRPr lang="de-CH" sz="800" b="0" i="0" u="none" strike="noStrike">
                        <a:solidFill>
                          <a:srgbClr val="000000"/>
                        </a:solidFill>
                        <a:effectLst/>
                        <a:latin typeface="Calibri"/>
                      </a:endParaRPr>
                    </a:p>
                  </a:txBody>
                  <a:tcPr marL="6339" marR="6339" marT="6339"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a:noFill/>
                    </a:lnR>
                    <a:lnT>
                      <a:noFill/>
                    </a:lnT>
                    <a:lnB>
                      <a:noFill/>
                    </a:lnB>
                  </a:tcPr>
                </a:tc>
              </a:tr>
              <a:tr h="343096">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a:noFill/>
                    </a:lnR>
                    <a:lnT>
                      <a:noFill/>
                    </a:lnT>
                    <a:lnB>
                      <a:noFill/>
                    </a:lnB>
                  </a:tcPr>
                </a:tc>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de-CH"/>
                    </a:p>
                  </a:txBody>
                  <a:tcPr/>
                </a:tc>
                <a:tc>
                  <a:txBody>
                    <a:bodyPr/>
                    <a:lstStyle/>
                    <a:p>
                      <a:pPr algn="l" fontAlgn="ctr"/>
                      <a:endParaRPr lang="de-CH" sz="800" b="0" i="0" u="none" strike="noStrike">
                        <a:solidFill>
                          <a:srgbClr val="000000"/>
                        </a:solidFill>
                        <a:effectLst/>
                        <a:latin typeface="Calibri"/>
                      </a:endParaRPr>
                    </a:p>
                  </a:txBody>
                  <a:tcPr marL="6339" marR="6339" marT="6339"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a:noFill/>
                    </a:lnR>
                    <a:lnT>
                      <a:noFill/>
                    </a:lnT>
                    <a:lnB>
                      <a:noFill/>
                    </a:lnB>
                  </a:tcPr>
                </a:tc>
              </a:tr>
              <a:tr h="343096">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a:noFill/>
                    </a:lnR>
                    <a:lnT>
                      <a:noFill/>
                    </a:lnT>
                    <a:lnB>
                      <a:noFill/>
                    </a:lnB>
                  </a:tcPr>
                </a:tc>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de-CH"/>
                    </a:p>
                  </a:txBody>
                  <a:tcPr/>
                </a:tc>
                <a:tc>
                  <a:txBody>
                    <a:bodyPr/>
                    <a:lstStyle/>
                    <a:p>
                      <a:pPr algn="l" fontAlgn="ctr"/>
                      <a:endParaRPr lang="de-CH" sz="800" b="0" i="0" u="none" strike="noStrike">
                        <a:solidFill>
                          <a:srgbClr val="000000"/>
                        </a:solidFill>
                        <a:effectLst/>
                        <a:latin typeface="Calibri"/>
                      </a:endParaRPr>
                    </a:p>
                  </a:txBody>
                  <a:tcPr marL="6339" marR="6339" marT="6339"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a:noFill/>
                    </a:lnR>
                    <a:lnT>
                      <a:noFill/>
                    </a:lnT>
                    <a:lnB>
                      <a:noFill/>
                    </a:lnB>
                  </a:tcPr>
                </a:tc>
              </a:tr>
              <a:tr h="343096">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a:noFill/>
                    </a:lnR>
                    <a:lnT>
                      <a:noFill/>
                    </a:lnT>
                    <a:lnB>
                      <a:noFill/>
                    </a:lnB>
                  </a:tcPr>
                </a:tc>
                <a:tc>
                  <a:txBody>
                    <a:bodyPr/>
                    <a:lstStyle/>
                    <a:p>
                      <a:pPr algn="l" fontAlgn="ctr"/>
                      <a:endParaRPr lang="de-CH" sz="800" b="0" i="0" u="none" strike="noStrike">
                        <a:solidFill>
                          <a:srgbClr val="000000"/>
                        </a:solidFill>
                        <a:effectLst/>
                        <a:latin typeface="Calibri"/>
                      </a:endParaRPr>
                    </a:p>
                  </a:txBody>
                  <a:tcPr marL="6339" marR="6339" marT="6339"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de-CH" sz="800" b="0" i="0" u="none" strike="noStrike">
                          <a:solidFill>
                            <a:srgbClr val="000000"/>
                          </a:solidFill>
                          <a:effectLst/>
                          <a:latin typeface="Arial"/>
                        </a:rPr>
                        <a:t>Numero di assessment svolti</a:t>
                      </a:r>
                    </a:p>
                  </a:txBody>
                  <a:tcPr marL="6339" marR="6339" marT="6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DBC"/>
                    </a:solidFill>
                  </a:tcPr>
                </a:tc>
                <a:tc>
                  <a:txBody>
                    <a:bodyPr/>
                    <a:lstStyle/>
                    <a:p>
                      <a:pPr algn="l" fontAlgn="ctr"/>
                      <a:endParaRPr lang="de-CH" sz="800" b="0" i="0" u="none" strike="noStrike">
                        <a:solidFill>
                          <a:srgbClr val="000000"/>
                        </a:solidFill>
                        <a:effectLst/>
                        <a:latin typeface="Calibri"/>
                      </a:endParaRPr>
                    </a:p>
                  </a:txBody>
                  <a:tcPr marL="6339" marR="6339" marT="6339"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de-CH" sz="800" b="0" i="0" u="none" strike="noStrike" dirty="0">
                        <a:solidFill>
                          <a:srgbClr val="000000"/>
                        </a:solidFill>
                        <a:effectLst/>
                        <a:latin typeface="Calibri"/>
                      </a:endParaRPr>
                    </a:p>
                  </a:txBody>
                  <a:tcPr marL="6339" marR="6339" marT="6339" marB="0" anchor="ctr">
                    <a:lnL>
                      <a:noFill/>
                    </a:lnL>
                    <a:lnR>
                      <a:noFill/>
                    </a:lnR>
                    <a:lnT>
                      <a:noFill/>
                    </a:lnT>
                    <a:lnB>
                      <a:noFill/>
                    </a:lnB>
                  </a:tcPr>
                </a:tc>
              </a:tr>
            </a:tbl>
          </a:graphicData>
        </a:graphic>
      </p:graphicFrame>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3537591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smtClean="0"/>
              <a:t>Situazione di partenza</a:t>
            </a:r>
            <a:endParaRPr lang="it-IT" b="1" dirty="0"/>
          </a:p>
        </p:txBody>
      </p:sp>
      <p:sp>
        <p:nvSpPr>
          <p:cNvPr id="3" name="Inhaltsplatzhalter 2"/>
          <p:cNvSpPr>
            <a:spLocks noGrp="1"/>
          </p:cNvSpPr>
          <p:nvPr>
            <p:ph idx="1"/>
          </p:nvPr>
        </p:nvSpPr>
        <p:spPr/>
        <p:txBody>
          <a:bodyPr>
            <a:normAutofit lnSpcReduction="10000"/>
          </a:bodyPr>
          <a:lstStyle/>
          <a:p>
            <a:pPr marL="0" indent="0">
              <a:buNone/>
            </a:pPr>
            <a:r>
              <a:rPr lang="it-IT" sz="2400" dirty="0" smtClean="0"/>
              <a:t>I medici lavorano con il massimo impegno per mantenere in salute o curare i loro pazienti. </a:t>
            </a:r>
          </a:p>
          <a:p>
            <a:pPr marL="0" indent="0">
              <a:buNone/>
            </a:pPr>
            <a:endParaRPr lang="it-IT" sz="2400" dirty="0"/>
          </a:p>
          <a:p>
            <a:pPr marL="0" indent="0">
              <a:buNone/>
            </a:pPr>
            <a:r>
              <a:rPr lang="it-IT" sz="2400" dirty="0"/>
              <a:t>La </a:t>
            </a:r>
            <a:r>
              <a:rPr lang="it-IT" sz="2400" i="1" dirty="0"/>
              <a:t>salute dei medici stessi</a:t>
            </a:r>
            <a:r>
              <a:rPr lang="it-IT" sz="2400" dirty="0"/>
              <a:t> è tuttavia un aspetto altrettanto importante. Infatti, in base alla situazione lavorativa, i medici sono esposti a particolari fattori di rischio che possono causare problemi di salute </a:t>
            </a:r>
            <a:r>
              <a:rPr lang="it-IT" sz="2400" dirty="0" smtClean="0"/>
              <a:t>fisica e psichica. </a:t>
            </a:r>
          </a:p>
          <a:p>
            <a:pPr marL="0" indent="0">
              <a:buNone/>
            </a:pPr>
            <a:endParaRPr lang="it-IT" sz="2400" dirty="0"/>
          </a:p>
          <a:p>
            <a:pPr marL="0" indent="0">
              <a:buNone/>
            </a:pPr>
            <a:r>
              <a:rPr lang="it-IT" sz="2400" dirty="0" smtClean="0"/>
              <a:t>I medici sono pazienti speciali, in quanto </a:t>
            </a:r>
            <a:r>
              <a:rPr lang="it-IT" sz="2400" i="1" dirty="0" smtClean="0"/>
              <a:t>non sono abituati</a:t>
            </a:r>
            <a:r>
              <a:rPr lang="it-IT" sz="2400" dirty="0" smtClean="0"/>
              <a:t> a ricorrere a un aiuto. Spesso hanno la tentazione di effettuare personalmente la propria diagnosi e altrettanto spesso capita che si curino da soli.</a:t>
            </a:r>
            <a:endParaRPr lang="it-IT" sz="2400"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4925579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smtClean="0"/>
              <a:t>Metodo utilizzato</a:t>
            </a:r>
            <a:endParaRPr lang="it-IT" b="1" dirty="0"/>
          </a:p>
        </p:txBody>
      </p:sp>
      <p:sp>
        <p:nvSpPr>
          <p:cNvPr id="3" name="Inhaltsplatzhalter 2"/>
          <p:cNvSpPr>
            <a:spLocks noGrp="1"/>
          </p:cNvSpPr>
          <p:nvPr>
            <p:ph idx="1"/>
          </p:nvPr>
        </p:nvSpPr>
        <p:spPr/>
        <p:txBody>
          <a:bodyPr>
            <a:normAutofit/>
          </a:bodyPr>
          <a:lstStyle/>
          <a:p>
            <a:r>
              <a:rPr lang="it-IT" dirty="0" smtClean="0"/>
              <a:t>Interviste con filo conduttore alla direzione di progetto, al Comitato direttivo e a una selezione di membri della rete </a:t>
            </a:r>
            <a:r>
              <a:rPr lang="it-IT" dirty="0" err="1" smtClean="0"/>
              <a:t>ReMed</a:t>
            </a:r>
            <a:endParaRPr lang="it-IT" dirty="0"/>
          </a:p>
          <a:p>
            <a:r>
              <a:rPr lang="it-IT" dirty="0" smtClean="0"/>
              <a:t>Sondaggio online tra i medici che hanno utilizzato </a:t>
            </a:r>
            <a:r>
              <a:rPr lang="it-IT" dirty="0" err="1" smtClean="0"/>
              <a:t>ReMed</a:t>
            </a:r>
            <a:r>
              <a:rPr lang="it-IT" dirty="0" smtClean="0"/>
              <a:t> e un campione rappresentativo di membri della FMH </a:t>
            </a:r>
            <a:endParaRPr lang="it-IT" dirty="0"/>
          </a:p>
          <a:p>
            <a:r>
              <a:rPr lang="it-IT" dirty="0" smtClean="0"/>
              <a:t>Analisi dei documenti e delle statistiche rilevanti disponibili</a:t>
            </a:r>
            <a:endParaRPr lang="it-IT" dirty="0"/>
          </a:p>
          <a:p>
            <a:endParaRPr lang="it-IT"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36005454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smtClean="0"/>
              <a:t>Sondaggio tra i membri della FMH I</a:t>
            </a:r>
            <a:endParaRPr lang="it-IT" b="1"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pic>
        <p:nvPicPr>
          <p:cNvPr id="5" name="Segnaposto contenuto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5141" y="1773238"/>
            <a:ext cx="7693718" cy="4352925"/>
          </a:xfrm>
        </p:spPr>
      </p:pic>
      <p:sp>
        <p:nvSpPr>
          <p:cNvPr id="6" name="Textfeld 5"/>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19828039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smtClean="0"/>
              <a:t>Sondaggio tra i membri della FMH II</a:t>
            </a:r>
            <a:endParaRPr lang="it-IT" b="1"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pic>
        <p:nvPicPr>
          <p:cNvPr id="5" name="Segnaposto contenuto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844825"/>
            <a:ext cx="8229600" cy="4071562"/>
          </a:xfrm>
        </p:spPr>
      </p:pic>
      <p:sp>
        <p:nvSpPr>
          <p:cNvPr id="6" name="Textfeld 5"/>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24413837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smtClean="0"/>
              <a:t>Risultati I</a:t>
            </a:r>
            <a:endParaRPr lang="it-IT" b="1" dirty="0"/>
          </a:p>
        </p:txBody>
      </p:sp>
      <p:sp>
        <p:nvSpPr>
          <p:cNvPr id="3" name="Inhaltsplatzhalter 2"/>
          <p:cNvSpPr>
            <a:spLocks noGrp="1"/>
          </p:cNvSpPr>
          <p:nvPr>
            <p:ph idx="1"/>
          </p:nvPr>
        </p:nvSpPr>
        <p:spPr/>
        <p:txBody>
          <a:bodyPr>
            <a:normAutofit fontScale="92500"/>
          </a:bodyPr>
          <a:lstStyle/>
          <a:p>
            <a:pPr>
              <a:buFont typeface="Wingdings" panose="05000000000000000000" pitchFamily="2" charset="2"/>
              <a:buChar char="ü"/>
            </a:pPr>
            <a:r>
              <a:rPr lang="it-IT" dirty="0" smtClean="0"/>
              <a:t>La struttura del servizio e dei processi è soddisfacente</a:t>
            </a:r>
          </a:p>
          <a:p>
            <a:pPr>
              <a:buFont typeface="Wingdings" panose="05000000000000000000" pitchFamily="2" charset="2"/>
              <a:buChar char="ü"/>
            </a:pPr>
            <a:r>
              <a:rPr lang="it-IT" dirty="0" smtClean="0"/>
              <a:t>La composizione degli organi è adeguata, va valutato il ricorso ad altri specialisti non medici</a:t>
            </a:r>
          </a:p>
          <a:p>
            <a:pPr>
              <a:buFont typeface="Wingdings" panose="05000000000000000000" pitchFamily="2" charset="2"/>
              <a:buChar char="ü"/>
            </a:pPr>
            <a:r>
              <a:rPr lang="it-IT" dirty="0" smtClean="0"/>
              <a:t>Importanti è che siano rappresentati entrambi i sessi e le aree linguistiche</a:t>
            </a:r>
          </a:p>
          <a:p>
            <a:pPr>
              <a:buFont typeface="Wingdings" panose="05000000000000000000" pitchFamily="2" charset="2"/>
              <a:buChar char="ü"/>
            </a:pPr>
            <a:r>
              <a:rPr lang="it-IT" dirty="0" smtClean="0"/>
              <a:t>Ottimizzando i processi interni sarebbe possibile incrementare ulteriormente l’efficienza</a:t>
            </a:r>
          </a:p>
          <a:p>
            <a:pPr>
              <a:buFont typeface="Wingdings" panose="05000000000000000000" pitchFamily="2" charset="2"/>
              <a:buChar char="ü"/>
            </a:pPr>
            <a:endParaRPr lang="it-IT"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26411997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smtClean="0"/>
              <a:t>Risultati II</a:t>
            </a:r>
            <a:endParaRPr lang="it-IT" b="1" dirty="0"/>
          </a:p>
        </p:txBody>
      </p:sp>
      <p:sp>
        <p:nvSpPr>
          <p:cNvPr id="3" name="Inhaltsplatzhalter 2"/>
          <p:cNvSpPr>
            <a:spLocks noGrp="1"/>
          </p:cNvSpPr>
          <p:nvPr>
            <p:ph idx="1"/>
          </p:nvPr>
        </p:nvSpPr>
        <p:spPr/>
        <p:txBody>
          <a:bodyPr>
            <a:normAutofit fontScale="92500" lnSpcReduction="20000"/>
          </a:bodyPr>
          <a:lstStyle/>
          <a:p>
            <a:pPr>
              <a:buFont typeface="Wingdings" panose="05000000000000000000" pitchFamily="2" charset="2"/>
              <a:buChar char="ü"/>
            </a:pPr>
            <a:r>
              <a:rPr lang="it-IT" dirty="0" smtClean="0"/>
              <a:t>L’offerta è nota a circa il 50% dei membri della FMH</a:t>
            </a:r>
          </a:p>
          <a:p>
            <a:pPr>
              <a:buFont typeface="Wingdings" panose="05000000000000000000" pitchFamily="2" charset="2"/>
              <a:buChar char="ü"/>
            </a:pPr>
            <a:r>
              <a:rPr lang="it-IT" dirty="0" smtClean="0"/>
              <a:t>Gli elementi più noti dell’offerta sono la prima consulenza e la rete di contatti</a:t>
            </a:r>
          </a:p>
          <a:p>
            <a:pPr>
              <a:buFont typeface="Wingdings" panose="05000000000000000000" pitchFamily="2" charset="2"/>
              <a:buChar char="ü"/>
            </a:pPr>
            <a:r>
              <a:rPr lang="it-IT" dirty="0" smtClean="0"/>
              <a:t>La maggior parte dei membri sono venuti a conoscenza di </a:t>
            </a:r>
            <a:r>
              <a:rPr lang="it-IT" dirty="0" err="1" smtClean="0"/>
              <a:t>ReMed</a:t>
            </a:r>
            <a:r>
              <a:rPr lang="it-IT" dirty="0" smtClean="0"/>
              <a:t> tramite il Bollettino dei medici svizzeri</a:t>
            </a:r>
          </a:p>
          <a:p>
            <a:pPr>
              <a:buFont typeface="Wingdings" panose="05000000000000000000" pitchFamily="2" charset="2"/>
              <a:buChar char="ü"/>
            </a:pPr>
            <a:r>
              <a:rPr lang="it-IT" dirty="0" smtClean="0"/>
              <a:t>Tra il 2007 e il 2011 il numero di casi elaborati è costantemente aumentato, stabilizzandosi dopo il 2011</a:t>
            </a:r>
            <a:endParaRPr lang="it-IT"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12493158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1"/>
          </p:nvPr>
        </p:nvSpPr>
        <p:spPr/>
        <p:txBody>
          <a:bodyPr/>
          <a:lstStyle/>
          <a:p>
            <a:r>
              <a:rPr lang="it-IT" smtClean="0"/>
              <a:t>| Evento | Tema | Nome Cognome | Data</a:t>
            </a:r>
            <a:endParaRPr lang="it-IT"/>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465" y="699321"/>
            <a:ext cx="7988975" cy="5609999"/>
          </a:xfrm>
          <a:prstGeom prst="rect">
            <a:avLst/>
          </a:prstGeom>
        </p:spPr>
      </p:pic>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16378511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r>
              <a:rPr lang="it-IT" smtClean="0"/>
              <a:t>| Evento | Tema | Nome Cognome | Data</a:t>
            </a:r>
            <a:endParaRPr lang="it-IT"/>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032" y="692696"/>
            <a:ext cx="8604448" cy="5614691"/>
          </a:xfrm>
          <a:prstGeom prst="rect">
            <a:avLst/>
          </a:prstGeom>
        </p:spPr>
      </p:pic>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42902043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r>
              <a:rPr lang="it-IT" smtClean="0"/>
              <a:t>| Evento | Tema | Nome Cognome | Data</a:t>
            </a:r>
            <a:endParaRPr lang="it-IT"/>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692696"/>
            <a:ext cx="8163767" cy="5604564"/>
          </a:xfrm>
          <a:prstGeom prst="rect">
            <a:avLst/>
          </a:prstGeom>
        </p:spPr>
      </p:pic>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26481739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smtClean="0"/>
              <a:t>Risultati III</a:t>
            </a:r>
            <a:endParaRPr lang="it-IT" b="1" dirty="0"/>
          </a:p>
        </p:txBody>
      </p:sp>
      <p:sp>
        <p:nvSpPr>
          <p:cNvPr id="3" name="Inhaltsplatzhalter 2"/>
          <p:cNvSpPr>
            <a:spLocks noGrp="1"/>
          </p:cNvSpPr>
          <p:nvPr>
            <p:ph idx="1"/>
          </p:nvPr>
        </p:nvSpPr>
        <p:spPr/>
        <p:txBody>
          <a:bodyPr>
            <a:normAutofit fontScale="85000" lnSpcReduction="20000"/>
          </a:bodyPr>
          <a:lstStyle/>
          <a:p>
            <a:pPr>
              <a:buFont typeface="Wingdings" panose="05000000000000000000" pitchFamily="2" charset="2"/>
              <a:buChar char="ü"/>
            </a:pPr>
            <a:r>
              <a:rPr lang="it-IT" dirty="0" smtClean="0"/>
              <a:t>La disponibilità di </a:t>
            </a:r>
            <a:r>
              <a:rPr lang="it-IT" dirty="0" err="1" smtClean="0"/>
              <a:t>Ärztephon</a:t>
            </a:r>
            <a:r>
              <a:rPr lang="it-IT" dirty="0" smtClean="0"/>
              <a:t> e degli interventi in caso di crisi è considerata buona, solo la disponibilità dei membri della rete a livello temporale e locale ottiene una valutazione un po’ meno positiva</a:t>
            </a:r>
          </a:p>
          <a:p>
            <a:pPr>
              <a:buFont typeface="Wingdings" panose="05000000000000000000" pitchFamily="2" charset="2"/>
              <a:buChar char="ü"/>
            </a:pPr>
            <a:r>
              <a:rPr lang="it-IT" dirty="0" smtClean="0"/>
              <a:t>Secondo oltre il 90% dei membri della FMH e gli utenti di </a:t>
            </a:r>
            <a:r>
              <a:rPr lang="it-IT" dirty="0" err="1" smtClean="0"/>
              <a:t>ReMed</a:t>
            </a:r>
            <a:r>
              <a:rPr lang="it-IT" dirty="0" smtClean="0"/>
              <a:t>, l’offerta </a:t>
            </a:r>
            <a:r>
              <a:rPr lang="it-IT" dirty="0" err="1" smtClean="0"/>
              <a:t>ReMed</a:t>
            </a:r>
            <a:r>
              <a:rPr lang="it-IT" dirty="0" smtClean="0"/>
              <a:t> corrisponde a un’esigenza del corpo medico</a:t>
            </a:r>
          </a:p>
          <a:p>
            <a:pPr>
              <a:buFont typeface="Wingdings" panose="05000000000000000000" pitchFamily="2" charset="2"/>
              <a:buChar char="ü"/>
            </a:pPr>
            <a:r>
              <a:rPr lang="it-IT" dirty="0" smtClean="0"/>
              <a:t>Quasi il 90% degli utenti di </a:t>
            </a:r>
            <a:r>
              <a:rPr lang="it-IT" dirty="0" err="1" smtClean="0"/>
              <a:t>ReMed</a:t>
            </a:r>
            <a:r>
              <a:rPr lang="it-IT" dirty="0" smtClean="0"/>
              <a:t> affermano che l’offerta è stata di aiuto</a:t>
            </a:r>
          </a:p>
          <a:p>
            <a:pPr>
              <a:buFont typeface="Wingdings" panose="05000000000000000000" pitchFamily="2" charset="2"/>
              <a:buChar char="ü"/>
            </a:pPr>
            <a:r>
              <a:rPr lang="it-IT" dirty="0" smtClean="0"/>
              <a:t>Dal punto di vista della direzione sarebbe opportuno un follow-up per valutare gli effetti a lungo termine</a:t>
            </a:r>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4953796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1"/>
          </p:nvPr>
        </p:nvSpPr>
        <p:spPr/>
        <p:txBody>
          <a:bodyPr/>
          <a:lstStyle/>
          <a:p>
            <a:r>
              <a:rPr lang="it-IT" smtClean="0"/>
              <a:t>| Evento | Tema | Nome Cognome | Data</a:t>
            </a:r>
            <a:endParaRPr lang="it-IT"/>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4686" y="764704"/>
            <a:ext cx="7635978" cy="5517432"/>
          </a:xfrm>
          <a:prstGeom prst="rect">
            <a:avLst/>
          </a:prstGeom>
        </p:spPr>
      </p:pic>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17121237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smtClean="0"/>
              <a:t>Storia</a:t>
            </a:r>
            <a:endParaRPr lang="it-IT" b="1" dirty="0"/>
          </a:p>
        </p:txBody>
      </p:sp>
      <p:sp>
        <p:nvSpPr>
          <p:cNvPr id="3" name="Inhaltsplatzhalter 2"/>
          <p:cNvSpPr>
            <a:spLocks noGrp="1"/>
          </p:cNvSpPr>
          <p:nvPr>
            <p:ph idx="1"/>
          </p:nvPr>
        </p:nvSpPr>
        <p:spPr/>
        <p:txBody>
          <a:bodyPr>
            <a:normAutofit/>
          </a:bodyPr>
          <a:lstStyle/>
          <a:p>
            <a:r>
              <a:rPr lang="it-IT" sz="2800" smtClean="0"/>
              <a:t>2006</a:t>
            </a:r>
            <a:r>
              <a:rPr lang="it-IT" sz="2800" dirty="0" smtClean="0"/>
              <a:t>: studio di fattibilità</a:t>
            </a:r>
          </a:p>
          <a:p>
            <a:r>
              <a:rPr lang="it-IT" sz="2800" dirty="0" smtClean="0"/>
              <a:t>2007 -2010: offerta gestita come progetto pilota</a:t>
            </a:r>
          </a:p>
          <a:p>
            <a:r>
              <a:rPr lang="it-IT" sz="2800" dirty="0" smtClean="0"/>
              <a:t>2010: dal progetto al programma: </a:t>
            </a:r>
            <a:r>
              <a:rPr lang="it-IT" sz="2800" i="1" dirty="0" smtClean="0"/>
              <a:t>lancio di ReMed Svizzera il 29 ottobre 2010</a:t>
            </a:r>
          </a:p>
          <a:p>
            <a:r>
              <a:rPr lang="it-IT" sz="2800" dirty="0" smtClean="0"/>
              <a:t>2015 – 2016: valutazione esterna del programma</a:t>
            </a:r>
          </a:p>
          <a:p>
            <a:r>
              <a:rPr lang="it-IT" sz="2800" dirty="0" smtClean="0"/>
              <a:t>2017: attuazione delle raccomandazioni risultanti dalla valutazione, tra cui l’ampliamento del grado di notorietà</a:t>
            </a:r>
            <a:endParaRPr lang="it-IT" sz="2800"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53077918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r>
              <a:rPr lang="it-IT" smtClean="0"/>
              <a:t>| Evento | Tema | Nome Cognome | Data</a:t>
            </a:r>
            <a:endParaRPr lang="it-IT"/>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692696"/>
            <a:ext cx="8187881" cy="5657807"/>
          </a:xfrm>
          <a:prstGeom prst="rect">
            <a:avLst/>
          </a:prstGeom>
        </p:spPr>
      </p:pic>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218502606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r>
              <a:rPr lang="it-IT" smtClean="0"/>
              <a:t>| Evento | Tema | Nome Cognome | Data</a:t>
            </a:r>
            <a:endParaRPr lang="it-IT"/>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764704"/>
            <a:ext cx="7970457" cy="5598405"/>
          </a:xfrm>
          <a:prstGeom prst="rect">
            <a:avLst/>
          </a:prstGeom>
        </p:spPr>
      </p:pic>
      <p:sp>
        <p:nvSpPr>
          <p:cNvPr id="4" name="Textfeld 3"/>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21348839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r>
              <a:rPr lang="it-IT" smtClean="0"/>
              <a:t>| Evento | Tema | Nome Cognome | Data</a:t>
            </a:r>
            <a:endParaRPr lang="it-IT"/>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764704"/>
            <a:ext cx="7872096" cy="5544616"/>
          </a:xfrm>
          <a:prstGeom prst="rect">
            <a:avLst/>
          </a:prstGeom>
        </p:spPr>
      </p:pic>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23029673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r>
              <a:rPr lang="it-IT" smtClean="0"/>
              <a:t>| Evento | Tema | Nome Cognome | Data</a:t>
            </a:r>
            <a:endParaRPr lang="it-IT"/>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764704"/>
            <a:ext cx="7821501" cy="5435897"/>
          </a:xfrm>
          <a:prstGeom prst="rect">
            <a:avLst/>
          </a:prstGeom>
        </p:spPr>
      </p:pic>
      <p:sp>
        <p:nvSpPr>
          <p:cNvPr id="4" name="Textfeld 3"/>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347213486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836712"/>
            <a:ext cx="8229600" cy="1080120"/>
          </a:xfrm>
        </p:spPr>
        <p:txBody>
          <a:bodyPr>
            <a:normAutofit/>
          </a:bodyPr>
          <a:lstStyle/>
          <a:p>
            <a:pPr algn="l"/>
            <a:r>
              <a:rPr lang="it-IT" b="1" dirty="0" smtClean="0"/>
              <a:t>Conclusioni e raccomandazioni I</a:t>
            </a:r>
            <a:endParaRPr lang="it-IT" b="1" dirty="0"/>
          </a:p>
        </p:txBody>
      </p:sp>
      <p:sp>
        <p:nvSpPr>
          <p:cNvPr id="3" name="Inhaltsplatzhalter 2"/>
          <p:cNvSpPr>
            <a:spLocks noGrp="1"/>
          </p:cNvSpPr>
          <p:nvPr>
            <p:ph idx="1"/>
          </p:nvPr>
        </p:nvSpPr>
        <p:spPr>
          <a:xfrm>
            <a:off x="457200" y="1988840"/>
            <a:ext cx="8229600" cy="4137323"/>
          </a:xfrm>
        </p:spPr>
        <p:txBody>
          <a:bodyPr>
            <a:normAutofit fontScale="85000" lnSpcReduction="20000"/>
          </a:bodyPr>
          <a:lstStyle/>
          <a:p>
            <a:pPr marL="0" indent="0">
              <a:buNone/>
            </a:pPr>
            <a:endParaRPr lang="it-IT" dirty="0" smtClean="0"/>
          </a:p>
          <a:p>
            <a:pPr>
              <a:buFont typeface="Wingdings" panose="05000000000000000000" pitchFamily="2" charset="2"/>
              <a:buChar char="ü"/>
            </a:pPr>
            <a:r>
              <a:rPr lang="it-IT" dirty="0" smtClean="0"/>
              <a:t>L’offerta dà un contributo alla </a:t>
            </a:r>
            <a:r>
              <a:rPr lang="it-IT" dirty="0" err="1" smtClean="0"/>
              <a:t>detabuizzazione</a:t>
            </a:r>
            <a:r>
              <a:rPr lang="it-IT" dirty="0" smtClean="0"/>
              <a:t> dello stress professionale cui i medici sono sottoposti – il lavoro però non è concluso</a:t>
            </a:r>
          </a:p>
          <a:p>
            <a:pPr marL="0" indent="0">
              <a:buNone/>
            </a:pPr>
            <a:endParaRPr lang="it-IT" dirty="0" smtClean="0"/>
          </a:p>
          <a:p>
            <a:pPr>
              <a:buFont typeface="Wingdings" panose="05000000000000000000" pitchFamily="2" charset="2"/>
              <a:buChar char="ü"/>
            </a:pPr>
            <a:r>
              <a:rPr lang="it-IT" dirty="0" err="1" smtClean="0"/>
              <a:t>ReMed</a:t>
            </a:r>
            <a:r>
              <a:rPr lang="it-IT" dirty="0" smtClean="0"/>
              <a:t> è nota al 50% dei membri della FMH – il grado di notorietà può essere ulteriormente aumentato</a:t>
            </a:r>
          </a:p>
          <a:p>
            <a:pPr marL="0" indent="0">
              <a:buNone/>
            </a:pPr>
            <a:endParaRPr lang="it-IT" dirty="0" smtClean="0"/>
          </a:p>
          <a:p>
            <a:pPr>
              <a:buFont typeface="Wingdings" panose="05000000000000000000" pitchFamily="2" charset="2"/>
              <a:buChar char="ü"/>
            </a:pPr>
            <a:r>
              <a:rPr lang="it-IT" dirty="0" smtClean="0"/>
              <a:t>Gli interventi in caso di crisi nella maggior parte riescono – la densità e disponibilità della rete possono essere ancora migliorate</a:t>
            </a:r>
          </a:p>
          <a:p>
            <a:pPr>
              <a:buFont typeface="Wingdings" panose="05000000000000000000" pitchFamily="2" charset="2"/>
              <a:buChar char="ü"/>
            </a:pPr>
            <a:endParaRPr lang="it-IT"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69674647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764704"/>
            <a:ext cx="8229600" cy="1080120"/>
          </a:xfrm>
        </p:spPr>
        <p:txBody>
          <a:bodyPr>
            <a:normAutofit/>
          </a:bodyPr>
          <a:lstStyle/>
          <a:p>
            <a:pPr algn="l"/>
            <a:r>
              <a:rPr lang="it-IT" b="1" dirty="0"/>
              <a:t>Conclusioni e raccomandazioni II</a:t>
            </a:r>
            <a:endParaRPr lang="it-IT" dirty="0"/>
          </a:p>
        </p:txBody>
      </p:sp>
      <p:sp>
        <p:nvSpPr>
          <p:cNvPr id="3" name="Inhaltsplatzhalter 2"/>
          <p:cNvSpPr>
            <a:spLocks noGrp="1"/>
          </p:cNvSpPr>
          <p:nvPr>
            <p:ph idx="1"/>
          </p:nvPr>
        </p:nvSpPr>
        <p:spPr>
          <a:xfrm>
            <a:off x="457200" y="1988840"/>
            <a:ext cx="8229600" cy="4137323"/>
          </a:xfrm>
        </p:spPr>
        <p:txBody>
          <a:bodyPr>
            <a:normAutofit fontScale="62500" lnSpcReduction="20000"/>
          </a:bodyPr>
          <a:lstStyle/>
          <a:p>
            <a:pPr>
              <a:buFont typeface="Wingdings" panose="05000000000000000000" pitchFamily="2" charset="2"/>
              <a:buChar char="ü"/>
            </a:pPr>
            <a:r>
              <a:rPr lang="it-IT" i="1" dirty="0" smtClean="0"/>
              <a:t>Efficacia: </a:t>
            </a:r>
            <a:r>
              <a:rPr lang="it-IT" dirty="0" err="1" smtClean="0"/>
              <a:t>ReMed</a:t>
            </a:r>
            <a:r>
              <a:rPr lang="it-IT" dirty="0" smtClean="0"/>
              <a:t> raggiunge i propri obiettivi in termini di interventi in caso di crisi e prevenzione – sono possibili ottimizzazioni per quanto concerne i partner della rete</a:t>
            </a:r>
          </a:p>
          <a:p>
            <a:pPr marL="0" indent="0">
              <a:buNone/>
            </a:pPr>
            <a:endParaRPr lang="it-IT" dirty="0" smtClean="0"/>
          </a:p>
          <a:p>
            <a:pPr>
              <a:buFont typeface="Wingdings" panose="05000000000000000000" pitchFamily="2" charset="2"/>
              <a:buChar char="ü"/>
            </a:pPr>
            <a:r>
              <a:rPr lang="it-IT" i="1" dirty="0" smtClean="0"/>
              <a:t>Efficienza: </a:t>
            </a:r>
            <a:r>
              <a:rPr lang="it-IT" dirty="0" smtClean="0"/>
              <a:t>l’impiego dei mezzi è giudicato efficiente – sono possibili ottimizzazioni riguardo ai processi interni </a:t>
            </a:r>
          </a:p>
          <a:p>
            <a:pPr marL="0" indent="0">
              <a:buNone/>
            </a:pPr>
            <a:endParaRPr lang="it-IT" dirty="0" smtClean="0"/>
          </a:p>
          <a:p>
            <a:pPr>
              <a:buFont typeface="Wingdings" panose="05000000000000000000" pitchFamily="2" charset="2"/>
              <a:buChar char="ü"/>
            </a:pPr>
            <a:r>
              <a:rPr lang="it-IT" i="1" dirty="0" smtClean="0"/>
              <a:t>Rilevanza: </a:t>
            </a:r>
            <a:r>
              <a:rPr lang="it-IT" dirty="0" smtClean="0"/>
              <a:t>le offerte sono conformi alle esigenze – sono possibili ottimizzazioni attraverso un ampliamento dell’offerta</a:t>
            </a:r>
          </a:p>
          <a:p>
            <a:pPr marL="0" indent="0">
              <a:buNone/>
            </a:pPr>
            <a:endParaRPr lang="it-IT" dirty="0" smtClean="0"/>
          </a:p>
          <a:p>
            <a:pPr>
              <a:buFont typeface="Wingdings" panose="05000000000000000000" pitchFamily="2" charset="2"/>
              <a:buChar char="ü"/>
            </a:pPr>
            <a:r>
              <a:rPr lang="it-IT" i="1" dirty="0" smtClean="0"/>
              <a:t>Adeguatezza: </a:t>
            </a:r>
            <a:r>
              <a:rPr lang="it-IT" dirty="0" smtClean="0"/>
              <a:t>offerte, esigenze e organizzazione sono tarate le une sulle altre – sono possibili ottimizzazioni affinando l’offerta e con una composizione più equilibrata del Comitato direttivo (regioni, sessi, età)</a:t>
            </a:r>
            <a:endParaRPr lang="it-IT"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1976496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smtClean="0"/>
              <a:t>Che cos’è ReMed?</a:t>
            </a:r>
            <a:endParaRPr lang="it-IT" b="1" dirty="0"/>
          </a:p>
        </p:txBody>
      </p:sp>
      <p:sp>
        <p:nvSpPr>
          <p:cNvPr id="3" name="Inhaltsplatzhalter 2"/>
          <p:cNvSpPr>
            <a:spLocks noGrp="1"/>
          </p:cNvSpPr>
          <p:nvPr>
            <p:ph idx="1"/>
          </p:nvPr>
        </p:nvSpPr>
        <p:spPr/>
        <p:txBody>
          <a:bodyPr>
            <a:normAutofit fontScale="55000" lnSpcReduction="20000"/>
          </a:bodyPr>
          <a:lstStyle/>
          <a:p>
            <a:pPr marL="0" indent="0">
              <a:buNone/>
            </a:pPr>
            <a:r>
              <a:rPr lang="it-IT" b="1" dirty="0" smtClean="0"/>
              <a:t>L’offerta</a:t>
            </a:r>
          </a:p>
          <a:p>
            <a:pPr marL="0" indent="0">
              <a:buNone/>
            </a:pPr>
            <a:r>
              <a:rPr lang="it-IT" dirty="0" err="1" smtClean="0"/>
              <a:t>ReMed</a:t>
            </a:r>
            <a:r>
              <a:rPr lang="it-IT" dirty="0" smtClean="0"/>
              <a:t> è una </a:t>
            </a:r>
            <a:r>
              <a:rPr lang="it-IT" i="1" dirty="0" smtClean="0"/>
              <a:t>rete di sostegno</a:t>
            </a:r>
            <a:r>
              <a:rPr lang="it-IT" dirty="0" smtClean="0"/>
              <a:t> per i medici che...</a:t>
            </a:r>
          </a:p>
          <a:p>
            <a:pPr>
              <a:buFont typeface="Wingdings" panose="05000000000000000000" pitchFamily="2" charset="2"/>
              <a:buChar char="ü"/>
            </a:pPr>
            <a:r>
              <a:rPr lang="it-IT" dirty="0" smtClean="0"/>
              <a:t>diffonde conoscenze ed esperienze sulla </a:t>
            </a:r>
            <a:r>
              <a:rPr lang="it-IT" i="1" dirty="0" smtClean="0"/>
              <a:t>promozione della salute e la prevenzione</a:t>
            </a:r>
          </a:p>
          <a:p>
            <a:pPr>
              <a:buFont typeface="Wingdings" panose="05000000000000000000" pitchFamily="2" charset="2"/>
              <a:buChar char="ü"/>
            </a:pPr>
            <a:r>
              <a:rPr lang="it-IT" dirty="0" smtClean="0"/>
              <a:t>sensibilizza i medici nei confronti della </a:t>
            </a:r>
            <a:r>
              <a:rPr lang="it-IT" i="1" dirty="0" smtClean="0"/>
              <a:t>propria salute</a:t>
            </a:r>
          </a:p>
          <a:p>
            <a:pPr>
              <a:buFont typeface="Wingdings" panose="05000000000000000000" pitchFamily="2" charset="2"/>
              <a:buChar char="ü"/>
            </a:pPr>
            <a:r>
              <a:rPr lang="it-IT" dirty="0" smtClean="0"/>
              <a:t>dispone di una vasta offerta per le </a:t>
            </a:r>
            <a:r>
              <a:rPr lang="it-IT" i="1" dirty="0" smtClean="0"/>
              <a:t>situazioni di crisi</a:t>
            </a:r>
          </a:p>
          <a:p>
            <a:pPr marL="0" indent="0">
              <a:buNone/>
            </a:pPr>
            <a:endParaRPr lang="it-IT" dirty="0" smtClean="0"/>
          </a:p>
          <a:p>
            <a:pPr marL="0" indent="0">
              <a:buNone/>
            </a:pPr>
            <a:r>
              <a:rPr lang="it-IT" dirty="0" smtClean="0"/>
              <a:t>con l’obiettivo di...</a:t>
            </a:r>
          </a:p>
          <a:p>
            <a:pPr marL="0" indent="0">
              <a:buNone/>
            </a:pPr>
            <a:r>
              <a:rPr lang="it-IT" dirty="0" smtClean="0"/>
              <a:t>preservare la salute e la capacità di svolgere l’attività medica e garantire </a:t>
            </a:r>
            <a:r>
              <a:rPr lang="it-IT" i="1" dirty="0" smtClean="0"/>
              <a:t>la sicurezza dei pazienti</a:t>
            </a:r>
            <a:r>
              <a:rPr lang="it-IT" dirty="0" smtClean="0"/>
              <a:t> e </a:t>
            </a:r>
            <a:r>
              <a:rPr lang="it-IT" i="1" dirty="0" smtClean="0"/>
              <a:t>l’elevata qualità </a:t>
            </a:r>
            <a:r>
              <a:rPr lang="it-IT" dirty="0" smtClean="0"/>
              <a:t>dell’assistenza medica.</a:t>
            </a:r>
          </a:p>
          <a:p>
            <a:pPr marL="0" indent="0">
              <a:buNone/>
            </a:pPr>
            <a:endParaRPr lang="it-IT" dirty="0" smtClean="0"/>
          </a:p>
          <a:p>
            <a:pPr marL="0" indent="0">
              <a:buNone/>
            </a:pPr>
            <a:endParaRPr lang="it-IT" dirty="0" smtClean="0"/>
          </a:p>
          <a:p>
            <a:pPr marL="0" indent="0">
              <a:buNone/>
            </a:pPr>
            <a:r>
              <a:rPr lang="it-IT" b="1" dirty="0" smtClean="0"/>
              <a:t>Contesto</a:t>
            </a:r>
          </a:p>
          <a:p>
            <a:pPr marL="0" indent="0">
              <a:buNone/>
            </a:pPr>
            <a:r>
              <a:rPr lang="it-IT" dirty="0" err="1" smtClean="0"/>
              <a:t>ReMed</a:t>
            </a:r>
            <a:r>
              <a:rPr lang="it-IT" dirty="0" smtClean="0"/>
              <a:t> è un’organizzazione indipendente dei medici finanziata dalla FMH che, nel proprio modo di procedere, si orienta secondo le condizioni quadro previste dalla legge e secondo il Codice deontologico della FMH.</a:t>
            </a:r>
            <a:endParaRPr lang="it-IT"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23826165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Gerade Verbindung 1"/>
          <p:cNvCxnSpPr/>
          <p:nvPr/>
        </p:nvCxnSpPr>
        <p:spPr>
          <a:xfrm>
            <a:off x="4316272" y="4791476"/>
            <a:ext cx="0" cy="218440"/>
          </a:xfrm>
          <a:prstGeom prst="line">
            <a:avLst/>
          </a:prstGeom>
          <a:noFill/>
          <a:ln w="28575" cap="flat" cmpd="sng" algn="ctr">
            <a:solidFill>
              <a:schemeClr val="tx1"/>
            </a:solidFill>
            <a:prstDash val="solid"/>
          </a:ln>
          <a:effectLst/>
        </p:spPr>
      </p:cxnSp>
      <p:cxnSp>
        <p:nvCxnSpPr>
          <p:cNvPr id="3" name="Gerade Verbindung 2"/>
          <p:cNvCxnSpPr/>
          <p:nvPr/>
        </p:nvCxnSpPr>
        <p:spPr>
          <a:xfrm>
            <a:off x="4298950" y="2588215"/>
            <a:ext cx="0" cy="1844040"/>
          </a:xfrm>
          <a:prstGeom prst="line">
            <a:avLst/>
          </a:prstGeom>
          <a:noFill/>
          <a:ln w="28575" cap="flat" cmpd="sng" algn="ctr">
            <a:solidFill>
              <a:schemeClr val="tx1"/>
            </a:solidFill>
            <a:prstDash val="solid"/>
          </a:ln>
          <a:effectLst/>
        </p:spPr>
      </p:cxnSp>
      <p:sp>
        <p:nvSpPr>
          <p:cNvPr id="4" name="Abgerundetes Rechteck 2"/>
          <p:cNvSpPr>
            <a:spLocks noChangeArrowheads="1"/>
          </p:cNvSpPr>
          <p:nvPr/>
        </p:nvSpPr>
        <p:spPr bwMode="auto">
          <a:xfrm>
            <a:off x="3652838" y="2868567"/>
            <a:ext cx="1344612" cy="503238"/>
          </a:xfrm>
          <a:prstGeom prst="roundRect">
            <a:avLst>
              <a:gd name="adj" fmla="val 16667"/>
            </a:avLst>
          </a:prstGeom>
          <a:solidFill>
            <a:schemeClr val="accent5">
              <a:lumMod val="60000"/>
              <a:lumOff val="40000"/>
            </a:schemeClr>
          </a:solidFill>
          <a:ln w="25400">
            <a:solidFill>
              <a:schemeClr val="tx1"/>
            </a:solidFill>
            <a:round/>
            <a:headEnd/>
            <a:tailEnd/>
          </a:ln>
        </p:spPr>
        <p:txBody>
          <a:bodyPr vert="horz" wrap="square" lIns="91440" tIns="45720" rIns="91440" bIns="45720" numCol="1" anchor="ctr" anchorCtr="0" compatLnSpc="1">
            <a:prstTxWarp prst="textNoShape">
              <a:avLst/>
            </a:prstTxWarp>
          </a:bodyPr>
          <a:lstStyle/>
          <a:p>
            <a:pPr lvl="0" algn="ctr" fontAlgn="base">
              <a:spcBef>
                <a:spcPct val="0"/>
              </a:spcBef>
              <a:spcAft>
                <a:spcPct val="0"/>
              </a:spcAft>
            </a:pPr>
            <a:r>
              <a:rPr lang="de-DE" altLang="de-DE" sz="1100" b="1" dirty="0" err="1">
                <a:latin typeface="Arial" pitchFamily="34" charset="0"/>
                <a:ea typeface="Arial" pitchFamily="34" charset="0"/>
                <a:cs typeface="Times New Roman" pitchFamily="18" charset="0"/>
              </a:rPr>
              <a:t>Direzione</a:t>
            </a:r>
            <a:r>
              <a:rPr lang="de-DE" altLang="de-DE" sz="1100" b="1" dirty="0">
                <a:latin typeface="Arial" pitchFamily="34" charset="0"/>
                <a:ea typeface="Arial" pitchFamily="34" charset="0"/>
                <a:cs typeface="Times New Roman" pitchFamily="18" charset="0"/>
              </a:rPr>
              <a:t> del </a:t>
            </a:r>
            <a:r>
              <a:rPr lang="de-DE" altLang="de-DE" sz="1100" b="1" dirty="0" err="1">
                <a:latin typeface="Arial" pitchFamily="34" charset="0"/>
                <a:ea typeface="Arial" pitchFamily="34" charset="0"/>
                <a:cs typeface="Times New Roman" pitchFamily="18" charset="0"/>
              </a:rPr>
              <a:t>programma</a:t>
            </a:r>
            <a:r>
              <a:rPr lang="de-DE" altLang="de-DE" sz="1100" b="1" dirty="0">
                <a:latin typeface="Arial" pitchFamily="34" charset="0"/>
                <a:ea typeface="Arial" pitchFamily="34" charset="0"/>
                <a:cs typeface="Times New Roman" pitchFamily="18" charset="0"/>
              </a:rPr>
              <a:t> </a:t>
            </a:r>
            <a:r>
              <a:rPr lang="de-DE" altLang="de-DE" sz="1100" b="1" dirty="0" err="1">
                <a:latin typeface="Arial" pitchFamily="34" charset="0"/>
                <a:ea typeface="Arial" pitchFamily="34" charset="0"/>
                <a:cs typeface="Times New Roman" pitchFamily="18" charset="0"/>
              </a:rPr>
              <a:t>ReMed</a:t>
            </a:r>
            <a:endParaRPr kumimoji="0" lang="de-DE" altLang="de-DE"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Abgerundetes Rechteck 3"/>
          <p:cNvSpPr>
            <a:spLocks noChangeArrowheads="1"/>
          </p:cNvSpPr>
          <p:nvPr/>
        </p:nvSpPr>
        <p:spPr bwMode="auto">
          <a:xfrm>
            <a:off x="5421313" y="2947942"/>
            <a:ext cx="1036637" cy="333375"/>
          </a:xfrm>
          <a:prstGeom prst="roundRect">
            <a:avLst>
              <a:gd name="adj" fmla="val 16667"/>
            </a:avLst>
          </a:prstGeom>
          <a:solidFill>
            <a:schemeClr val="accent5">
              <a:lumMod val="60000"/>
              <a:lumOff val="40000"/>
            </a:schemeClr>
          </a:solidFill>
          <a:ln w="25400">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sz="1100" b="1"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Back-Office</a:t>
            </a:r>
            <a:endParaRPr kumimoji="0" lang="de-DE" altLang="de-DE"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Abgerundetes Rechteck 4"/>
          <p:cNvSpPr>
            <a:spLocks noChangeArrowheads="1"/>
          </p:cNvSpPr>
          <p:nvPr/>
        </p:nvSpPr>
        <p:spPr bwMode="auto">
          <a:xfrm>
            <a:off x="3579813" y="3773442"/>
            <a:ext cx="1477962" cy="333375"/>
          </a:xfrm>
          <a:prstGeom prst="roundRect">
            <a:avLst>
              <a:gd name="adj" fmla="val 16667"/>
            </a:avLst>
          </a:prstGeom>
          <a:solidFill>
            <a:schemeClr val="accent5">
              <a:lumMod val="60000"/>
              <a:lumOff val="40000"/>
            </a:schemeClr>
          </a:solidFill>
          <a:ln w="25400">
            <a:solidFill>
              <a:schemeClr val="tx1"/>
            </a:solidFill>
            <a:round/>
            <a:headEnd/>
            <a:tailEnd/>
          </a:ln>
        </p:spPr>
        <p:txBody>
          <a:bodyPr vert="horz" wrap="square" lIns="91440" tIns="45720" rIns="91440" bIns="45720" numCol="1" anchor="ctr" anchorCtr="0" compatLnSpc="1">
            <a:prstTxWarp prst="textNoShape">
              <a:avLst/>
            </a:prstTxWarp>
          </a:bodyPr>
          <a:lstStyle/>
          <a:p>
            <a:pPr lvl="0" algn="ctr" fontAlgn="base">
              <a:spcBef>
                <a:spcPct val="0"/>
              </a:spcBef>
              <a:spcAft>
                <a:spcPct val="0"/>
              </a:spcAft>
            </a:pPr>
            <a:r>
              <a:rPr lang="de-DE" altLang="de-DE" sz="1100" b="1" dirty="0" err="1">
                <a:latin typeface="Arial" pitchFamily="34" charset="0"/>
                <a:ea typeface="Arial" pitchFamily="34" charset="0"/>
                <a:cs typeface="Times New Roman" pitchFamily="18" charset="0"/>
              </a:rPr>
              <a:t>Comitato</a:t>
            </a:r>
            <a:r>
              <a:rPr lang="de-DE" altLang="de-DE" sz="1100" b="1" dirty="0">
                <a:latin typeface="Arial" pitchFamily="34" charset="0"/>
                <a:ea typeface="Arial" pitchFamily="34" charset="0"/>
                <a:cs typeface="Times New Roman" pitchFamily="18" charset="0"/>
              </a:rPr>
              <a:t> </a:t>
            </a:r>
            <a:r>
              <a:rPr lang="de-DE" altLang="de-DE" sz="1100" b="1" dirty="0" err="1">
                <a:latin typeface="Arial" pitchFamily="34" charset="0"/>
                <a:ea typeface="Arial" pitchFamily="34" charset="0"/>
                <a:cs typeface="Times New Roman" pitchFamily="18" charset="0"/>
              </a:rPr>
              <a:t>direttivo</a:t>
            </a:r>
            <a:endParaRPr kumimoji="0" lang="de-DE" altLang="de-DE"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7" name="Abgerundetes Rechteck 5"/>
          <p:cNvSpPr>
            <a:spLocks noChangeArrowheads="1"/>
          </p:cNvSpPr>
          <p:nvPr/>
        </p:nvSpPr>
        <p:spPr bwMode="auto">
          <a:xfrm>
            <a:off x="2353627" y="5327873"/>
            <a:ext cx="1520825" cy="333375"/>
          </a:xfrm>
          <a:prstGeom prst="roundRect">
            <a:avLst>
              <a:gd name="adj" fmla="val 16667"/>
            </a:avLst>
          </a:prstGeom>
          <a:solidFill>
            <a:schemeClr val="accent5">
              <a:lumMod val="60000"/>
              <a:lumOff val="40000"/>
            </a:schemeClr>
          </a:solidFill>
          <a:ln w="25400">
            <a:solidFill>
              <a:schemeClr val="tx1"/>
            </a:solidFill>
            <a:round/>
            <a:headEnd/>
            <a:tailEnd/>
          </a:ln>
        </p:spPr>
        <p:txBody>
          <a:bodyPr vert="horz" wrap="square" lIns="91440" tIns="45720" rIns="91440" bIns="45720" numCol="1" anchor="ctr" anchorCtr="0" compatLnSpc="1">
            <a:prstTxWarp prst="textNoShape">
              <a:avLst/>
            </a:prstTxWarp>
          </a:bodyPr>
          <a:lstStyle/>
          <a:p>
            <a:pPr lvl="0" algn="ctr" fontAlgn="base">
              <a:spcBef>
                <a:spcPct val="0"/>
              </a:spcBef>
              <a:spcAft>
                <a:spcPct val="0"/>
              </a:spcAft>
            </a:pPr>
            <a:r>
              <a:rPr lang="de-DE" altLang="de-DE" sz="1100" b="1" dirty="0" err="1">
                <a:latin typeface="Arial" pitchFamily="34" charset="0"/>
                <a:ea typeface="Arial" pitchFamily="34" charset="0"/>
                <a:cs typeface="Times New Roman" pitchFamily="18" charset="0"/>
              </a:rPr>
              <a:t>Membri</a:t>
            </a:r>
            <a:r>
              <a:rPr lang="de-DE" altLang="de-DE" sz="1100" b="1" dirty="0">
                <a:latin typeface="Arial" pitchFamily="34" charset="0"/>
                <a:ea typeface="Arial" pitchFamily="34" charset="0"/>
                <a:cs typeface="Times New Roman" pitchFamily="18" charset="0"/>
              </a:rPr>
              <a:t> della </a:t>
            </a:r>
            <a:r>
              <a:rPr lang="de-DE" altLang="de-DE" sz="1100" b="1" dirty="0" err="1">
                <a:latin typeface="Arial" pitchFamily="34" charset="0"/>
                <a:ea typeface="Arial" pitchFamily="34" charset="0"/>
                <a:cs typeface="Times New Roman" pitchFamily="18" charset="0"/>
              </a:rPr>
              <a:t>rete</a:t>
            </a:r>
            <a:endParaRPr kumimoji="0" lang="de-DE" altLang="de-DE"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8" name="Abgerundetes Rechteck 6"/>
          <p:cNvSpPr>
            <a:spLocks noChangeArrowheads="1"/>
          </p:cNvSpPr>
          <p:nvPr/>
        </p:nvSpPr>
        <p:spPr bwMode="auto">
          <a:xfrm>
            <a:off x="4971423" y="5323477"/>
            <a:ext cx="1936415" cy="333375"/>
          </a:xfrm>
          <a:prstGeom prst="roundRect">
            <a:avLst>
              <a:gd name="adj" fmla="val 16667"/>
            </a:avLst>
          </a:prstGeom>
          <a:solidFill>
            <a:schemeClr val="accent5">
              <a:lumMod val="60000"/>
              <a:lumOff val="40000"/>
            </a:schemeClr>
          </a:solidFill>
          <a:ln w="25400">
            <a:solidFill>
              <a:schemeClr val="tx1"/>
            </a:solidFill>
            <a:round/>
            <a:headEnd/>
            <a:tailEnd/>
          </a:ln>
        </p:spPr>
        <p:txBody>
          <a:bodyPr vert="horz" wrap="square" lIns="91440" tIns="45720" rIns="91440" bIns="45720" numCol="1" anchor="ctr" anchorCtr="0" compatLnSpc="1">
            <a:prstTxWarp prst="textNoShape">
              <a:avLst/>
            </a:prstTxWarp>
          </a:bodyPr>
          <a:lstStyle/>
          <a:p>
            <a:pPr lvl="0" algn="ctr" fontAlgn="base">
              <a:spcBef>
                <a:spcPct val="0"/>
              </a:spcBef>
              <a:spcAft>
                <a:spcPct val="0"/>
              </a:spcAft>
            </a:pPr>
            <a:r>
              <a:rPr lang="de-DE" altLang="de-DE" sz="1100" b="1" dirty="0" err="1">
                <a:latin typeface="Arial" pitchFamily="34" charset="0"/>
                <a:ea typeface="Arial" pitchFamily="34" charset="0"/>
                <a:cs typeface="Times New Roman" pitchFamily="18" charset="0"/>
              </a:rPr>
              <a:t>Professionisti</a:t>
            </a:r>
            <a:r>
              <a:rPr lang="de-DE" altLang="de-DE" sz="1100" b="1" dirty="0">
                <a:latin typeface="Arial" pitchFamily="34" charset="0"/>
                <a:ea typeface="Arial" pitchFamily="34" charset="0"/>
                <a:cs typeface="Times New Roman" pitchFamily="18" charset="0"/>
              </a:rPr>
              <a:t> </a:t>
            </a:r>
            <a:r>
              <a:rPr lang="de-DE" altLang="de-DE" sz="1100" b="1" dirty="0" err="1">
                <a:latin typeface="Arial" pitchFamily="34" charset="0"/>
                <a:ea typeface="Arial" pitchFamily="34" charset="0"/>
                <a:cs typeface="Times New Roman" pitchFamily="18" charset="0"/>
              </a:rPr>
              <a:t>addetti</a:t>
            </a:r>
            <a:r>
              <a:rPr lang="de-DE" altLang="de-DE" sz="1100" b="1" dirty="0">
                <a:latin typeface="Arial" pitchFamily="34" charset="0"/>
                <a:ea typeface="Arial" pitchFamily="34" charset="0"/>
                <a:cs typeface="Times New Roman" pitchFamily="18" charset="0"/>
              </a:rPr>
              <a:t> </a:t>
            </a:r>
            <a:endParaRPr kumimoji="0" lang="de-DE" altLang="de-DE"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9" name="Abgerundetes Rechteck 7"/>
          <p:cNvSpPr>
            <a:spLocks noChangeArrowheads="1"/>
          </p:cNvSpPr>
          <p:nvPr/>
        </p:nvSpPr>
        <p:spPr bwMode="auto">
          <a:xfrm>
            <a:off x="3581400" y="4432255"/>
            <a:ext cx="1514475" cy="333375"/>
          </a:xfrm>
          <a:prstGeom prst="roundRect">
            <a:avLst>
              <a:gd name="adj" fmla="val 16667"/>
            </a:avLst>
          </a:prstGeom>
          <a:solidFill>
            <a:schemeClr val="accent5">
              <a:lumMod val="60000"/>
              <a:lumOff val="40000"/>
            </a:schemeClr>
          </a:solidFill>
          <a:ln w="25400">
            <a:solidFill>
              <a:schemeClr val="tx1"/>
            </a:solidFill>
            <a:round/>
            <a:headEnd/>
            <a:tailEnd/>
          </a:ln>
        </p:spPr>
        <p:txBody>
          <a:bodyPr vert="horz" wrap="square" lIns="91440" tIns="45720" rIns="91440" bIns="45720" numCol="1" anchor="ctr" anchorCtr="0" compatLnSpc="1">
            <a:prstTxWarp prst="textNoShape">
              <a:avLst/>
            </a:prstTxWarp>
          </a:bodyPr>
          <a:lstStyle/>
          <a:p>
            <a:pPr lvl="0" algn="ctr" fontAlgn="base">
              <a:spcBef>
                <a:spcPct val="0"/>
              </a:spcBef>
              <a:spcAft>
                <a:spcPct val="0"/>
              </a:spcAft>
            </a:pPr>
            <a:r>
              <a:rPr lang="de-DE" altLang="de-DE" sz="1100" b="1" dirty="0" err="1">
                <a:latin typeface="Arial" pitchFamily="34" charset="0"/>
                <a:ea typeface="Arial" pitchFamily="34" charset="0"/>
                <a:cs typeface="Times New Roman" pitchFamily="18" charset="0"/>
              </a:rPr>
              <a:t>Cons</a:t>
            </a:r>
            <a:r>
              <a:rPr lang="de-DE" altLang="de-DE" sz="1100" b="1" dirty="0">
                <a:latin typeface="Arial" pitchFamily="34" charset="0"/>
                <a:ea typeface="Arial" pitchFamily="34" charset="0"/>
                <a:cs typeface="Times New Roman" pitchFamily="18" charset="0"/>
              </a:rPr>
              <a:t>. di prima </a:t>
            </a:r>
            <a:r>
              <a:rPr lang="de-DE" altLang="de-DE" sz="1100" b="1" dirty="0" err="1">
                <a:latin typeface="Arial" pitchFamily="34" charset="0"/>
                <a:ea typeface="Arial" pitchFamily="34" charset="0"/>
                <a:cs typeface="Times New Roman" pitchFamily="18" charset="0"/>
              </a:rPr>
              <a:t>istanza</a:t>
            </a:r>
            <a:endParaRPr kumimoji="0" lang="de-DE" altLang="de-DE"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10" name="Ellipse 9"/>
          <p:cNvSpPr/>
          <p:nvPr/>
        </p:nvSpPr>
        <p:spPr>
          <a:xfrm>
            <a:off x="3136858" y="4261896"/>
            <a:ext cx="2292350" cy="638800"/>
          </a:xfrm>
          <a:prstGeom prst="ellipse">
            <a:avLst/>
          </a:prstGeom>
          <a:noFill/>
          <a:ln w="25400" cap="flat" cmpd="sng" algn="ctr">
            <a:solidFill>
              <a:srgbClr val="FF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de-CH"/>
          </a:p>
        </p:txBody>
      </p:sp>
      <p:sp>
        <p:nvSpPr>
          <p:cNvPr id="11" name="Flussdiagramm: Alternativer Prozess 9"/>
          <p:cNvSpPr>
            <a:spLocks noChangeArrowheads="1"/>
          </p:cNvSpPr>
          <p:nvPr/>
        </p:nvSpPr>
        <p:spPr bwMode="auto">
          <a:xfrm>
            <a:off x="806859" y="4098554"/>
            <a:ext cx="1457946" cy="614363"/>
          </a:xfrm>
          <a:prstGeom prst="flowChartAlternateProcess">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lvl="0" algn="ctr" fontAlgn="base">
              <a:spcBef>
                <a:spcPct val="0"/>
              </a:spcBef>
              <a:spcAft>
                <a:spcPct val="0"/>
              </a:spcAft>
            </a:pPr>
            <a:r>
              <a:rPr lang="de-DE" altLang="de-DE" sz="1100" b="1" dirty="0" err="1">
                <a:latin typeface="Arial" pitchFamily="34" charset="0"/>
                <a:ea typeface="Arial" pitchFamily="34" charset="0"/>
                <a:cs typeface="Times New Roman" pitchFamily="18" charset="0"/>
              </a:rPr>
              <a:t>Accesso</a:t>
            </a:r>
            <a:r>
              <a:rPr lang="de-DE" altLang="de-DE" sz="1100" b="1" dirty="0">
                <a:latin typeface="Arial" pitchFamily="34" charset="0"/>
                <a:ea typeface="Arial" pitchFamily="34" charset="0"/>
                <a:cs typeface="Times New Roman" pitchFamily="18" charset="0"/>
              </a:rPr>
              <a:t> a </a:t>
            </a:r>
            <a:r>
              <a:rPr lang="de-DE" altLang="de-DE" sz="1100" b="1" dirty="0" err="1">
                <a:latin typeface="Arial" pitchFamily="34" charset="0"/>
                <a:ea typeface="Arial" pitchFamily="34" charset="0"/>
                <a:cs typeface="Times New Roman" pitchFamily="18" charset="0"/>
              </a:rPr>
              <a:t>dati</a:t>
            </a:r>
            <a:r>
              <a:rPr lang="de-DE" altLang="de-DE" sz="1100" b="1" dirty="0">
                <a:latin typeface="Arial" pitchFamily="34" charset="0"/>
                <a:ea typeface="Arial" pitchFamily="34" charset="0"/>
                <a:cs typeface="Times New Roman" pitchFamily="18" charset="0"/>
              </a:rPr>
              <a:t> </a:t>
            </a:r>
            <a:r>
              <a:rPr lang="de-DE" altLang="de-DE" sz="1100" b="1" dirty="0" err="1" smtClean="0">
                <a:latin typeface="Arial" pitchFamily="34" charset="0"/>
                <a:ea typeface="Arial" pitchFamily="34" charset="0"/>
                <a:cs typeface="Times New Roman" pitchFamily="18" charset="0"/>
              </a:rPr>
              <a:t>personali</a:t>
            </a:r>
            <a:r>
              <a:rPr lang="de-DE" altLang="de-DE" sz="1100" b="1" dirty="0" smtClean="0">
                <a:latin typeface="Arial" pitchFamily="34" charset="0"/>
                <a:ea typeface="Arial" pitchFamily="34" charset="0"/>
                <a:cs typeface="Times New Roman" pitchFamily="18" charset="0"/>
              </a:rPr>
              <a:t>/</a:t>
            </a:r>
            <a:r>
              <a:rPr lang="de-DE" altLang="de-DE" sz="1100" b="1" dirty="0" err="1" smtClean="0">
                <a:latin typeface="Arial" pitchFamily="34" charset="0"/>
                <a:ea typeface="Arial" pitchFamily="34" charset="0"/>
                <a:cs typeface="Times New Roman" pitchFamily="18" charset="0"/>
              </a:rPr>
              <a:t>registro</a:t>
            </a:r>
            <a:endParaRPr kumimoji="0" lang="de-DE" altLang="de-DE" sz="11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 name="Gerade Verbindung mit Pfeil 11"/>
          <p:cNvCxnSpPr/>
          <p:nvPr/>
        </p:nvCxnSpPr>
        <p:spPr>
          <a:xfrm flipH="1" flipV="1">
            <a:off x="2285531" y="4432255"/>
            <a:ext cx="853440" cy="127952"/>
          </a:xfrm>
          <a:prstGeom prst="straightConnector1">
            <a:avLst/>
          </a:prstGeom>
          <a:noFill/>
          <a:ln w="28575" cap="flat" cmpd="sng" algn="ctr">
            <a:solidFill>
              <a:srgbClr val="FF0000"/>
            </a:solidFill>
            <a:prstDash val="solid"/>
            <a:tailEnd type="arrow"/>
          </a:ln>
          <a:effectLst/>
        </p:spPr>
      </p:cxnSp>
      <p:sp>
        <p:nvSpPr>
          <p:cNvPr id="13" name="Abgerundetes Rechteck 1"/>
          <p:cNvSpPr>
            <a:spLocks noChangeArrowheads="1"/>
          </p:cNvSpPr>
          <p:nvPr/>
        </p:nvSpPr>
        <p:spPr bwMode="auto">
          <a:xfrm>
            <a:off x="3500438" y="2177554"/>
            <a:ext cx="1597025" cy="387350"/>
          </a:xfrm>
          <a:prstGeom prst="roundRect">
            <a:avLst>
              <a:gd name="adj" fmla="val 16667"/>
            </a:avLst>
          </a:prstGeom>
          <a:solidFill>
            <a:schemeClr val="accent5">
              <a:lumMod val="60000"/>
              <a:lumOff val="40000"/>
            </a:schemeClr>
          </a:solidFill>
          <a:ln w="25400">
            <a:solidFill>
              <a:schemeClr val="tx1"/>
            </a:solidFill>
            <a:round/>
            <a:headEnd/>
            <a:tailEnd/>
          </a:ln>
        </p:spPr>
        <p:txBody>
          <a:bodyPr vert="horz" wrap="square" lIns="91440" tIns="45720" rIns="91440" bIns="45720" numCol="1" anchor="ctr" anchorCtr="0" compatLnSpc="1">
            <a:prstTxWarp prst="textNoShape">
              <a:avLst/>
            </a:prstTxWarp>
          </a:bodyPr>
          <a:lstStyle/>
          <a:p>
            <a:pPr lvl="0" algn="ctr" fontAlgn="base">
              <a:spcBef>
                <a:spcPct val="0"/>
              </a:spcBef>
              <a:spcAft>
                <a:spcPct val="0"/>
              </a:spcAft>
            </a:pPr>
            <a:r>
              <a:rPr lang="de-DE" altLang="de-DE" sz="1100" b="1" dirty="0" err="1">
                <a:latin typeface="Arial" pitchFamily="34" charset="0"/>
                <a:ea typeface="Arial" pitchFamily="34" charset="0"/>
                <a:cs typeface="Times New Roman" pitchFamily="18" charset="0"/>
              </a:rPr>
              <a:t>Comitato</a:t>
            </a:r>
            <a:r>
              <a:rPr lang="de-DE" altLang="de-DE" sz="1100" b="1" dirty="0">
                <a:latin typeface="Arial" pitchFamily="34" charset="0"/>
                <a:ea typeface="Arial" pitchFamily="34" charset="0"/>
                <a:cs typeface="Times New Roman" pitchFamily="18" charset="0"/>
              </a:rPr>
              <a:t> </a:t>
            </a:r>
            <a:r>
              <a:rPr lang="de-DE" altLang="de-DE" sz="1100" b="1" dirty="0" err="1">
                <a:latin typeface="Arial" pitchFamily="34" charset="0"/>
                <a:ea typeface="Arial" pitchFamily="34" charset="0"/>
                <a:cs typeface="Times New Roman" pitchFamily="18" charset="0"/>
              </a:rPr>
              <a:t>centrale</a:t>
            </a:r>
            <a:r>
              <a:rPr lang="de-DE" altLang="de-DE" sz="1100" b="1" dirty="0">
                <a:latin typeface="Arial" pitchFamily="34" charset="0"/>
                <a:ea typeface="Arial" pitchFamily="34" charset="0"/>
                <a:cs typeface="Times New Roman" pitchFamily="18" charset="0"/>
              </a:rPr>
              <a:t> FMH</a:t>
            </a:r>
            <a:endParaRPr kumimoji="0" lang="de-DE" altLang="de-DE" sz="18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4" name="Gerade Verbindung 13"/>
          <p:cNvCxnSpPr/>
          <p:nvPr/>
        </p:nvCxnSpPr>
        <p:spPr>
          <a:xfrm>
            <a:off x="4997768" y="3109185"/>
            <a:ext cx="423545" cy="0"/>
          </a:xfrm>
          <a:prstGeom prst="line">
            <a:avLst/>
          </a:prstGeom>
          <a:noFill/>
          <a:ln w="28575" cap="flat" cmpd="sng" algn="ctr">
            <a:solidFill>
              <a:schemeClr val="tx1"/>
            </a:solidFill>
            <a:prstDash val="solid"/>
          </a:ln>
          <a:effectLst/>
        </p:spPr>
      </p:cxnSp>
      <p:cxnSp>
        <p:nvCxnSpPr>
          <p:cNvPr id="15" name="Gerade Verbindung 14"/>
          <p:cNvCxnSpPr/>
          <p:nvPr/>
        </p:nvCxnSpPr>
        <p:spPr>
          <a:xfrm flipV="1">
            <a:off x="3114040" y="4995946"/>
            <a:ext cx="2825591" cy="37517"/>
          </a:xfrm>
          <a:prstGeom prst="line">
            <a:avLst/>
          </a:prstGeom>
          <a:noFill/>
          <a:ln w="28575" cap="flat" cmpd="sng" algn="ctr">
            <a:solidFill>
              <a:schemeClr val="tx1"/>
            </a:solidFill>
            <a:prstDash val="solid"/>
          </a:ln>
          <a:effectLst/>
        </p:spPr>
      </p:cxnSp>
      <p:cxnSp>
        <p:nvCxnSpPr>
          <p:cNvPr id="16" name="Gerade Verbindung 15"/>
          <p:cNvCxnSpPr/>
          <p:nvPr/>
        </p:nvCxnSpPr>
        <p:spPr>
          <a:xfrm>
            <a:off x="3114040" y="5033463"/>
            <a:ext cx="0" cy="272244"/>
          </a:xfrm>
          <a:prstGeom prst="line">
            <a:avLst/>
          </a:prstGeom>
          <a:noFill/>
          <a:ln w="28575" cap="flat" cmpd="sng" algn="ctr">
            <a:solidFill>
              <a:schemeClr val="tx1"/>
            </a:solidFill>
            <a:prstDash val="solid"/>
          </a:ln>
          <a:effectLst/>
        </p:spPr>
      </p:cxnSp>
      <p:cxnSp>
        <p:nvCxnSpPr>
          <p:cNvPr id="17" name="Gerade Verbindung 16"/>
          <p:cNvCxnSpPr/>
          <p:nvPr/>
        </p:nvCxnSpPr>
        <p:spPr>
          <a:xfrm>
            <a:off x="5939631" y="4995946"/>
            <a:ext cx="0" cy="327531"/>
          </a:xfrm>
          <a:prstGeom prst="line">
            <a:avLst/>
          </a:prstGeom>
          <a:noFill/>
          <a:ln w="28575" cap="flat" cmpd="sng" algn="ctr">
            <a:solidFill>
              <a:schemeClr val="tx1"/>
            </a:solidFill>
            <a:prstDash val="solid"/>
          </a:ln>
          <a:effectLst/>
        </p:spPr>
      </p:cxn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01" y="764704"/>
            <a:ext cx="8450263" cy="107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664" y="6376243"/>
            <a:ext cx="45481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008" y="6422603"/>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1920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smtClean="0"/>
              <a:t>Condizioni quadro I</a:t>
            </a:r>
            <a:endParaRPr lang="it-IT" b="1" dirty="0"/>
          </a:p>
        </p:txBody>
      </p:sp>
      <p:sp>
        <p:nvSpPr>
          <p:cNvPr id="3" name="Inhaltsplatzhalter 2"/>
          <p:cNvSpPr>
            <a:spLocks noGrp="1"/>
          </p:cNvSpPr>
          <p:nvPr>
            <p:ph idx="1"/>
          </p:nvPr>
        </p:nvSpPr>
        <p:spPr/>
        <p:txBody>
          <a:bodyPr>
            <a:noAutofit/>
          </a:bodyPr>
          <a:lstStyle/>
          <a:p>
            <a:pPr marL="0" indent="0">
              <a:buNone/>
            </a:pPr>
            <a:r>
              <a:rPr lang="it-IT" sz="2400" b="1" dirty="0" smtClean="0"/>
              <a:t>Riservatezza e senso di responsabilità</a:t>
            </a:r>
          </a:p>
          <a:p>
            <a:pPr>
              <a:buFont typeface="Wingdings" panose="05000000000000000000" pitchFamily="2" charset="2"/>
              <a:buChar char="ü"/>
            </a:pPr>
            <a:r>
              <a:rPr lang="it-IT" sz="2400" dirty="0"/>
              <a:t>ReMed si orienta secondo le </a:t>
            </a:r>
            <a:r>
              <a:rPr lang="it-IT" sz="2400" i="1" dirty="0"/>
              <a:t>condizioni quadro di legge</a:t>
            </a:r>
            <a:r>
              <a:rPr lang="it-IT" sz="2400" dirty="0"/>
              <a:t> e il </a:t>
            </a:r>
            <a:r>
              <a:rPr lang="it-IT" sz="2400" i="1" dirty="0"/>
              <a:t>codice deontologico della FMH.</a:t>
            </a:r>
            <a:endParaRPr lang="it-IT" sz="2400" i="1" dirty="0" smtClean="0"/>
          </a:p>
          <a:p>
            <a:pPr>
              <a:buFont typeface="Wingdings" panose="05000000000000000000" pitchFamily="2" charset="2"/>
              <a:buChar char="ü"/>
            </a:pPr>
            <a:r>
              <a:rPr lang="it-IT" sz="2400" dirty="0" smtClean="0"/>
              <a:t>ReMed agisce sempre e solo con l’</a:t>
            </a:r>
            <a:r>
              <a:rPr lang="it-IT" sz="2400" i="1" dirty="0" smtClean="0"/>
              <a:t>esplicito consenso</a:t>
            </a:r>
            <a:r>
              <a:rPr lang="it-IT" sz="2400" dirty="0" smtClean="0"/>
              <a:t> del medico che chiede la consulenza.</a:t>
            </a:r>
          </a:p>
          <a:p>
            <a:pPr>
              <a:buFont typeface="Wingdings" panose="05000000000000000000" pitchFamily="2" charset="2"/>
              <a:buChar char="ü"/>
            </a:pPr>
            <a:r>
              <a:rPr lang="it-IT" sz="2400" dirty="0" smtClean="0"/>
              <a:t>A partire dalla presa di contatto per i medici che richiedono la consulenza </a:t>
            </a:r>
            <a:r>
              <a:rPr lang="it-IT" sz="2400" dirty="0"/>
              <a:t>valgono gli stessi diritti che hanno gli altri pazienti: </a:t>
            </a:r>
            <a:r>
              <a:rPr lang="it-IT" sz="2400" dirty="0" smtClean="0"/>
              <a:t>si </a:t>
            </a:r>
            <a:r>
              <a:rPr lang="it-IT" sz="2400" dirty="0"/>
              <a:t>applica il </a:t>
            </a:r>
            <a:r>
              <a:rPr lang="it-IT" sz="2400" i="1" dirty="0" smtClean="0"/>
              <a:t>segreto professionale medico.</a:t>
            </a:r>
          </a:p>
          <a:p>
            <a:pPr>
              <a:buFont typeface="Wingdings" panose="05000000000000000000" pitchFamily="2" charset="2"/>
              <a:buChar char="ü"/>
            </a:pPr>
            <a:r>
              <a:rPr lang="it-IT" sz="2400" dirty="0" smtClean="0"/>
              <a:t>ReMed </a:t>
            </a:r>
            <a:r>
              <a:rPr lang="it-IT" sz="2400" i="1" dirty="0" smtClean="0"/>
              <a:t>non è un organo di vigilanza</a:t>
            </a:r>
            <a:r>
              <a:rPr lang="it-IT" sz="2400" dirty="0" smtClean="0"/>
              <a:t> e non dispone né di competenze di indagine né di quelle di sanzione.</a:t>
            </a:r>
          </a:p>
        </p:txBody>
      </p:sp>
      <p:sp>
        <p:nvSpPr>
          <p:cNvPr id="4" name="Fußzeilenplatzhalter 3"/>
          <p:cNvSpPr>
            <a:spLocks noGrp="1"/>
          </p:cNvSpPr>
          <p:nvPr>
            <p:ph type="ftr" sz="quarter" idx="11"/>
          </p:nvPr>
        </p:nvSpPr>
        <p:spPr/>
        <p:txBody>
          <a:bodyPr/>
          <a:lstStyle/>
          <a:p>
            <a:r>
              <a:rPr lang="it-IT" smtClean="0"/>
              <a:t>| Evento | Tema | Nome Cognome | Data</a:t>
            </a:r>
            <a:endParaRPr lang="it-IT" dirty="0"/>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20183419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it-IT" b="1" dirty="0" smtClean="0"/>
              <a:t>Condizioni quadro II</a:t>
            </a:r>
            <a:endParaRPr lang="it-IT" b="1" dirty="0"/>
          </a:p>
        </p:txBody>
      </p:sp>
      <p:sp>
        <p:nvSpPr>
          <p:cNvPr id="3" name="Inhaltsplatzhalter 2"/>
          <p:cNvSpPr>
            <a:spLocks noGrp="1"/>
          </p:cNvSpPr>
          <p:nvPr>
            <p:ph idx="1"/>
          </p:nvPr>
        </p:nvSpPr>
        <p:spPr/>
        <p:txBody>
          <a:bodyPr>
            <a:normAutofit fontScale="92500"/>
          </a:bodyPr>
          <a:lstStyle/>
          <a:p>
            <a:pPr marL="0" indent="0">
              <a:buNone/>
            </a:pPr>
            <a:r>
              <a:rPr lang="it-IT" sz="2600" b="1" dirty="0"/>
              <a:t>Obbligo e diritto di notifica del medico</a:t>
            </a:r>
          </a:p>
          <a:p>
            <a:pPr>
              <a:buFont typeface="Wingdings" panose="05000000000000000000" pitchFamily="2" charset="2"/>
              <a:buChar char="ü"/>
            </a:pPr>
            <a:r>
              <a:rPr lang="it-IT" sz="2600" dirty="0"/>
              <a:t>Gli </a:t>
            </a:r>
            <a:r>
              <a:rPr lang="it-IT" sz="2600" i="1" dirty="0"/>
              <a:t>obblighi e i diritti di notifica previsti dalla legge</a:t>
            </a:r>
            <a:r>
              <a:rPr lang="it-IT" sz="2600" dirty="0"/>
              <a:t> valgono nei confronti di tutti i pazienti e quindi anche verso i medici che chiedono la consulenza nell’ambito di ReMed.</a:t>
            </a:r>
            <a:endParaRPr lang="it-IT" sz="2600" dirty="0" smtClean="0"/>
          </a:p>
          <a:p>
            <a:pPr marL="0" indent="0">
              <a:lnSpc>
                <a:spcPts val="1800"/>
              </a:lnSpc>
              <a:spcBef>
                <a:spcPts val="0"/>
              </a:spcBef>
              <a:buNone/>
            </a:pPr>
            <a:endParaRPr lang="it-IT" sz="2600" dirty="0" smtClean="0"/>
          </a:p>
          <a:p>
            <a:pPr>
              <a:buFont typeface="Wingdings" panose="05000000000000000000" pitchFamily="2" charset="2"/>
              <a:buChar char="ü"/>
            </a:pPr>
            <a:r>
              <a:rPr lang="it-IT" sz="2600" dirty="0" smtClean="0"/>
              <a:t>Laddove </a:t>
            </a:r>
            <a:r>
              <a:rPr lang="it-IT" sz="2600" dirty="0"/>
              <a:t>sia previsto un </a:t>
            </a:r>
            <a:r>
              <a:rPr lang="it-IT" sz="2600" i="1" dirty="0"/>
              <a:t>diritto di notifica</a:t>
            </a:r>
            <a:r>
              <a:rPr lang="it-IT" sz="2600" dirty="0"/>
              <a:t>, il lavoro di ReMed si basa sul modello guida della qualità medica.</a:t>
            </a:r>
          </a:p>
          <a:p>
            <a:pPr marL="0" indent="0">
              <a:buNone/>
            </a:pPr>
            <a:r>
              <a:rPr lang="en-US" dirty="0" smtClean="0"/>
              <a:t>	</a:t>
            </a:r>
            <a:r>
              <a:rPr lang="it-IT" sz="2200" dirty="0" smtClean="0"/>
              <a:t>Se, dopo una valutazione interna, viene preso in considerazione il ricorso al diritto di notifica, prima di effettuare ulteriori passi deve essere obbligatoriamente consultata la commissione etica.</a:t>
            </a:r>
            <a:endParaRPr lang="it-IT" sz="2200" dirty="0"/>
          </a:p>
          <a:p>
            <a:endParaRPr lang="it-IT"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28883490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it-IT" dirty="0" smtClean="0"/>
              <a:t>Offerte di sostegno</a:t>
            </a:r>
            <a:endParaRPr lang="it-IT" dirty="0"/>
          </a:p>
        </p:txBody>
      </p:sp>
      <p:sp>
        <p:nvSpPr>
          <p:cNvPr id="3" name="Textplatzhalter 2"/>
          <p:cNvSpPr>
            <a:spLocks noGrp="1"/>
          </p:cNvSpPr>
          <p:nvPr>
            <p:ph type="body" idx="1"/>
          </p:nvPr>
        </p:nvSpPr>
        <p:spPr/>
        <p:txBody>
          <a:bodyPr/>
          <a:lstStyle/>
          <a:p>
            <a:r>
              <a:rPr lang="it-IT" dirty="0" smtClean="0"/>
              <a:t>Prima consulenza e rete di contatti</a:t>
            </a:r>
          </a:p>
          <a:p>
            <a:r>
              <a:rPr lang="it-IT" dirty="0" smtClean="0"/>
              <a:t>Sensibilizzazione e prevenzione</a:t>
            </a:r>
          </a:p>
          <a:p>
            <a:r>
              <a:rPr lang="it-IT" dirty="0" err="1" smtClean="0"/>
              <a:t>Mentoring</a:t>
            </a:r>
            <a:r>
              <a:rPr lang="it-IT" dirty="0" smtClean="0"/>
              <a:t> e stage di reinserimento</a:t>
            </a:r>
          </a:p>
          <a:p>
            <a:r>
              <a:rPr lang="it-IT" dirty="0" smtClean="0"/>
              <a:t>Intervisioni per consulenti di prima istanza e membri della rete</a:t>
            </a:r>
            <a:endParaRPr lang="it-IT" dirty="0"/>
          </a:p>
        </p:txBody>
      </p:sp>
      <p:sp>
        <p:nvSpPr>
          <p:cNvPr id="4" name="Fußzeilenplatzhalter 3"/>
          <p:cNvSpPr>
            <a:spLocks noGrp="1"/>
          </p:cNvSpPr>
          <p:nvPr>
            <p:ph type="ftr" sz="quarter" idx="11"/>
          </p:nvPr>
        </p:nvSpPr>
        <p:spPr/>
        <p:txBody>
          <a:bodyPr/>
          <a:lstStyle/>
          <a:p>
            <a:r>
              <a:rPr lang="it-IT" smtClean="0"/>
              <a:t>| Evento | Tema | Nome Cognome | Data</a:t>
            </a:r>
            <a:endParaRPr lang="it-IT"/>
          </a:p>
        </p:txBody>
      </p:sp>
      <p:sp>
        <p:nvSpPr>
          <p:cNvPr id="5" name="Textfeld 4"/>
          <p:cNvSpPr txBox="1"/>
          <p:nvPr/>
        </p:nvSpPr>
        <p:spPr>
          <a:xfrm>
            <a:off x="251520" y="6436238"/>
            <a:ext cx="1224136" cy="276999"/>
          </a:xfrm>
          <a:prstGeom prst="rect">
            <a:avLst/>
          </a:prstGeom>
          <a:noFill/>
        </p:spPr>
        <p:txBody>
          <a:bodyPr wrap="square" rtlCol="0">
            <a:spAutoFit/>
          </a:bodyPr>
          <a:lstStyle/>
          <a:p>
            <a:r>
              <a:rPr lang="it-IT" sz="1200" dirty="0"/>
              <a:t>© ReMed</a:t>
            </a:r>
          </a:p>
        </p:txBody>
      </p:sp>
    </p:spTree>
    <p:extLst>
      <p:ext uri="{BB962C8B-B14F-4D97-AF65-F5344CB8AC3E}">
        <p14:creationId xmlns:p14="http://schemas.microsoft.com/office/powerpoint/2010/main" val="3704086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2736</Words>
  <Application>Microsoft Office PowerPoint</Application>
  <PresentationFormat>Bildschirmpräsentation (4:3)</PresentationFormat>
  <Paragraphs>496</Paragraphs>
  <Slides>45</Slides>
  <Notes>2</Notes>
  <HiddenSlides>0</HiddenSlides>
  <MMClips>0</MMClips>
  <ScaleCrop>false</ScaleCrop>
  <HeadingPairs>
    <vt:vector size="4" baseType="variant">
      <vt:variant>
        <vt:lpstr>Design</vt:lpstr>
      </vt:variant>
      <vt:variant>
        <vt:i4>1</vt:i4>
      </vt:variant>
      <vt:variant>
        <vt:lpstr>Folientitel</vt:lpstr>
      </vt:variant>
      <vt:variant>
        <vt:i4>45</vt:i4>
      </vt:variant>
    </vt:vector>
  </HeadingPairs>
  <TitlesOfParts>
    <vt:vector size="46" baseType="lpstr">
      <vt:lpstr>Larissa-Design</vt:lpstr>
      <vt:lpstr>ReMed</vt:lpstr>
      <vt:lpstr>ReMed</vt:lpstr>
      <vt:lpstr>Situazione di partenza</vt:lpstr>
      <vt:lpstr>Storia</vt:lpstr>
      <vt:lpstr>Che cos’è ReMed?</vt:lpstr>
      <vt:lpstr>PowerPoint-Präsentation</vt:lpstr>
      <vt:lpstr>Condizioni quadro I</vt:lpstr>
      <vt:lpstr>Condizioni quadro II</vt:lpstr>
      <vt:lpstr>Offerte di sostegno</vt:lpstr>
      <vt:lpstr>PowerPoint-Präsentation</vt:lpstr>
      <vt:lpstr>(Prima) consulenza e rete di contatti I</vt:lpstr>
      <vt:lpstr>Prima consulenza e rete di contatti II</vt:lpstr>
      <vt:lpstr>Sensibilizzazione e prevenzione I</vt:lpstr>
      <vt:lpstr>Sensibilizzazione e prevenzione II</vt:lpstr>
      <vt:lpstr>Sensibilizzazione e prevenzione III</vt:lpstr>
      <vt:lpstr>Esempi di testimonial</vt:lpstr>
      <vt:lpstr>Mentoring e stage di reinserimento I</vt:lpstr>
      <vt:lpstr>Mentoring e stage di reinserimento II</vt:lpstr>
      <vt:lpstr>Intervisioni per consulenti di prima istanza e membri della rete</vt:lpstr>
      <vt:lpstr>PowerPoint-Präsentation</vt:lpstr>
      <vt:lpstr>Statistica dei sostegni forniti</vt:lpstr>
      <vt:lpstr>Misure di accompagnamento</vt:lpstr>
      <vt:lpstr>Studio di fattibilità</vt:lpstr>
      <vt:lpstr>Ritorni del sondaggio online</vt:lpstr>
      <vt:lpstr>Risultati del sondaggio I</vt:lpstr>
      <vt:lpstr>Risultati del sondaggio II</vt:lpstr>
      <vt:lpstr>Sondaggio online - Domanda di esempio</vt:lpstr>
      <vt:lpstr>Valutazione 2015 -2016</vt:lpstr>
      <vt:lpstr>PowerPoint-Präsentation</vt:lpstr>
      <vt:lpstr>Metodo utilizzato</vt:lpstr>
      <vt:lpstr>Sondaggio tra i membri della FMH I</vt:lpstr>
      <vt:lpstr>Sondaggio tra i membri della FMH II</vt:lpstr>
      <vt:lpstr>Risultati I</vt:lpstr>
      <vt:lpstr>Risultati II</vt:lpstr>
      <vt:lpstr>PowerPoint-Präsentation</vt:lpstr>
      <vt:lpstr>PowerPoint-Präsentation</vt:lpstr>
      <vt:lpstr>PowerPoint-Präsentation</vt:lpstr>
      <vt:lpstr>Risultati III</vt:lpstr>
      <vt:lpstr>PowerPoint-Präsentation</vt:lpstr>
      <vt:lpstr>PowerPoint-Präsentation</vt:lpstr>
      <vt:lpstr>PowerPoint-Präsentation</vt:lpstr>
      <vt:lpstr>PowerPoint-Präsentation</vt:lpstr>
      <vt:lpstr>PowerPoint-Präsentation</vt:lpstr>
      <vt:lpstr>Conclusioni e raccomandazioni I</vt:lpstr>
      <vt:lpstr>Conclusioni e raccomandazioni II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Hadorn Linda</dc:creator>
  <cp:lastModifiedBy>Hadorn Linda</cp:lastModifiedBy>
  <cp:revision>83</cp:revision>
  <dcterms:created xsi:type="dcterms:W3CDTF">2017-05-23T09:03:50Z</dcterms:created>
  <dcterms:modified xsi:type="dcterms:W3CDTF">2017-11-07T14:56:22Z</dcterms:modified>
</cp:coreProperties>
</file>