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62" r:id="rId5"/>
    <p:sldId id="259" r:id="rId6"/>
    <p:sldId id="260" r:id="rId7"/>
    <p:sldId id="261" r:id="rId8"/>
    <p:sldId id="264" r:id="rId9"/>
    <p:sldId id="265" r:id="rId10"/>
    <p:sldId id="263" r:id="rId11"/>
    <p:sldId id="266" r:id="rId12"/>
    <p:sldId id="267" r:id="rId13"/>
    <p:sldId id="268" r:id="rId14"/>
    <p:sldId id="269" r:id="rId15"/>
    <p:sldId id="270" r:id="rId16"/>
    <p:sldId id="292" r:id="rId17"/>
    <p:sldId id="271" r:id="rId18"/>
    <p:sldId id="272" r:id="rId19"/>
    <p:sldId id="273" r:id="rId20"/>
    <p:sldId id="275" r:id="rId21"/>
    <p:sldId id="301" r:id="rId22"/>
    <p:sldId id="274" r:id="rId23"/>
    <p:sldId id="276" r:id="rId24"/>
    <p:sldId id="277" r:id="rId25"/>
    <p:sldId id="278" r:id="rId26"/>
    <p:sldId id="280" r:id="rId27"/>
    <p:sldId id="279" r:id="rId28"/>
    <p:sldId id="281" r:id="rId29"/>
    <p:sldId id="289" r:id="rId30"/>
    <p:sldId id="283" r:id="rId31"/>
    <p:sldId id="290" r:id="rId32"/>
    <p:sldId id="291" r:id="rId33"/>
    <p:sldId id="284" r:id="rId34"/>
    <p:sldId id="285" r:id="rId35"/>
    <p:sldId id="293" r:id="rId36"/>
    <p:sldId id="294" r:id="rId37"/>
    <p:sldId id="295" r:id="rId38"/>
    <p:sldId id="286" r:id="rId39"/>
    <p:sldId id="296" r:id="rId40"/>
    <p:sldId id="297" r:id="rId41"/>
    <p:sldId id="298" r:id="rId42"/>
    <p:sldId id="299" r:id="rId43"/>
    <p:sldId id="300" r:id="rId44"/>
    <p:sldId id="287" r:id="rId45"/>
    <p:sldId id="288" r:id="rId4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7160" autoAdjust="0"/>
  </p:normalViewPr>
  <p:slideViewPr>
    <p:cSldViewPr>
      <p:cViewPr>
        <p:scale>
          <a:sx n="100" d="100"/>
          <a:sy n="100" d="100"/>
        </p:scale>
        <p:origin x="-2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Bekanntheit!$A$1</c:f>
          <c:strCache>
            <c:ptCount val="1"/>
            <c:pt idx="0">
              <c:v>Notoriété</c:v>
            </c:pt>
          </c:strCache>
        </c:strRef>
      </c:tx>
      <c:layout>
        <c:manualLayout>
          <c:xMode val="edge"/>
          <c:yMode val="edge"/>
          <c:x val="1.8755980655930423E-2"/>
          <c:y val="3.5087719298245612E-2"/>
        </c:manualLayout>
      </c:layout>
      <c:overlay val="0"/>
      <c:spPr>
        <a:noFill/>
        <a:ln>
          <a:noFill/>
        </a:ln>
        <a:effectLst/>
      </c:spPr>
      <c:txPr>
        <a:bodyPr rot="0" spcFirstLastPara="1" vertOverflow="ellipsis" vert="horz" wrap="square" anchor="ctr" anchorCtr="1"/>
        <a:lstStyle/>
        <a:p>
          <a:pPr algn="l">
            <a:defRPr sz="1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5682222222222229E-2"/>
          <c:y val="0.18937662677820158"/>
          <c:w val="0.86884574074074072"/>
          <c:h val="0.5278321628715329"/>
        </c:manualLayout>
      </c:layout>
      <c:barChart>
        <c:barDir val="col"/>
        <c:grouping val="stacked"/>
        <c:varyColors val="0"/>
        <c:ser>
          <c:idx val="0"/>
          <c:order val="0"/>
          <c:spPr>
            <a:solidFill>
              <a:schemeClr val="accent2"/>
            </a:solidFill>
            <a:ln>
              <a:noFill/>
            </a:ln>
            <a:effectLst/>
          </c:spPr>
          <c:invertIfNegative val="0"/>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15F6-48E9-A13D-56BF8CB3A06E}"/>
              </c:ext>
            </c:extLst>
          </c:dPt>
          <c:dPt>
            <c:idx val="8"/>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3-15F6-48E9-A13D-56BF8CB3A06E}"/>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15F6-48E9-A13D-56BF8CB3A06E}"/>
              </c:ext>
            </c:extLst>
          </c:dPt>
          <c:dPt>
            <c:idx val="10"/>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7-15F6-48E9-A13D-56BF8CB3A06E}"/>
              </c:ext>
            </c:extLst>
          </c:dPt>
          <c:dPt>
            <c:idx val="1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9-15F6-48E9-A13D-56BF8CB3A06E}"/>
              </c:ext>
            </c:extLst>
          </c:dPt>
          <c:dPt>
            <c:idx val="14"/>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B-15F6-48E9-A13D-56BF8CB3A06E}"/>
              </c:ext>
            </c:extLst>
          </c:dPt>
          <c:dPt>
            <c:idx val="17"/>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D-15F6-48E9-A13D-56BF8CB3A06E}"/>
              </c:ext>
            </c:extLst>
          </c:dPt>
          <c:dPt>
            <c:idx val="18"/>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F-15F6-48E9-A13D-56BF8CB3A06E}"/>
              </c:ext>
            </c:extLst>
          </c:dPt>
          <c:dPt>
            <c:idx val="2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1-15F6-48E9-A13D-56BF8CB3A06E}"/>
              </c:ext>
            </c:extLst>
          </c:dPt>
          <c:dPt>
            <c:idx val="2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15F6-48E9-A13D-56BF8CB3A06E}"/>
              </c:ext>
            </c:extLst>
          </c:dPt>
          <c:dPt>
            <c:idx val="2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5-15F6-48E9-A13D-56BF8CB3A06E}"/>
              </c:ext>
            </c:extLst>
          </c:dPt>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de-D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Bekanntheit!$A$8:$B$32</c:f>
              <c:multiLvlStrCache>
                <c:ptCount val="25"/>
                <c:lvl>
                  <c:pt idx="4">
                    <c:v>m</c:v>
                  </c:pt>
                  <c:pt idx="5">
                    <c:v>w</c:v>
                  </c:pt>
                  <c:pt idx="8">
                    <c:v>&lt; 40</c:v>
                  </c:pt>
                  <c:pt idx="9">
                    <c:v>40 - 65</c:v>
                  </c:pt>
                  <c:pt idx="10">
                    <c:v>&gt; 65</c:v>
                  </c:pt>
                  <c:pt idx="13">
                    <c:v>de</c:v>
                  </c:pt>
                  <c:pt idx="14">
                    <c:v>fr</c:v>
                  </c:pt>
                  <c:pt idx="15">
                    <c:v>  </c:v>
                  </c:pt>
                  <c:pt idx="17">
                    <c:v>amb.</c:v>
                  </c:pt>
                  <c:pt idx="18">
                    <c:v>stat.</c:v>
                  </c:pt>
                  <c:pt idx="19">
                    <c:v>  </c:v>
                  </c:pt>
                  <c:pt idx="21">
                    <c:v>A</c:v>
                  </c:pt>
                  <c:pt idx="22">
                    <c:v>B</c:v>
                  </c:pt>
                  <c:pt idx="23">
                    <c:v>C</c:v>
                  </c:pt>
                  <c:pt idx="24">
                    <c:v> </c:v>
                  </c:pt>
                </c:lvl>
                <c:lvl>
                  <c:pt idx="0">
                    <c:v>TOTAL</c:v>
                  </c:pt>
                  <c:pt idx="3">
                    <c:v>GENRE</c:v>
                  </c:pt>
                  <c:pt idx="7">
                    <c:v>AGE</c:v>
                  </c:pt>
                  <c:pt idx="12">
                    <c:v>LANGUE</c:v>
                  </c:pt>
                  <c:pt idx="16">
                    <c:v>SECTEUR</c:v>
                  </c:pt>
                  <c:pt idx="20">
                    <c:v>DOMAINE D'ACTIVITE</c:v>
                  </c:pt>
                </c:lvl>
              </c:multiLvlStrCache>
            </c:multiLvlStrRef>
          </c:cat>
          <c:val>
            <c:numRef>
              <c:f>Bekanntheit!$C$8:$C$32</c:f>
              <c:numCache>
                <c:formatCode>0%</c:formatCode>
                <c:ptCount val="25"/>
                <c:pt idx="1">
                  <c:v>0.55400000000000005</c:v>
                </c:pt>
                <c:pt idx="4">
                  <c:v>0.57599999999999996</c:v>
                </c:pt>
                <c:pt idx="5">
                  <c:v>0.53900000000000003</c:v>
                </c:pt>
                <c:pt idx="8">
                  <c:v>0.47299999999999998</c:v>
                </c:pt>
                <c:pt idx="9">
                  <c:v>0.56599999999999995</c:v>
                </c:pt>
                <c:pt idx="10">
                  <c:v>0.68100000000000005</c:v>
                </c:pt>
                <c:pt idx="13">
                  <c:v>0.56999999999999995</c:v>
                </c:pt>
                <c:pt idx="14">
                  <c:v>0.54</c:v>
                </c:pt>
                <c:pt idx="17">
                  <c:v>0.61899999999999999</c:v>
                </c:pt>
                <c:pt idx="18">
                  <c:v>0.47499999999999998</c:v>
                </c:pt>
                <c:pt idx="21">
                  <c:v>0.61899999999999999</c:v>
                </c:pt>
                <c:pt idx="22">
                  <c:v>0.57899999999999996</c:v>
                </c:pt>
                <c:pt idx="23">
                  <c:v>0.436</c:v>
                </c:pt>
              </c:numCache>
            </c:numRef>
          </c:val>
          <c:extLst xmlns:c16r2="http://schemas.microsoft.com/office/drawing/2015/06/chart">
            <c:ext xmlns:c16="http://schemas.microsoft.com/office/drawing/2014/chart" uri="{C3380CC4-5D6E-409C-BE32-E72D297353CC}">
              <c16:uniqueId val="{00000016-15F6-48E9-A13D-56BF8CB3A06E}"/>
            </c:ext>
          </c:extLst>
        </c:ser>
        <c:dLbls>
          <c:showLegendKey val="0"/>
          <c:showVal val="0"/>
          <c:showCatName val="0"/>
          <c:showSerName val="0"/>
          <c:showPercent val="0"/>
          <c:showBubbleSize val="0"/>
        </c:dLbls>
        <c:gapWidth val="47"/>
        <c:overlap val="100"/>
        <c:axId val="36667392"/>
        <c:axId val="36668928"/>
        <c:extLst xmlns:c16r2="http://schemas.microsoft.com/office/drawing/2015/06/chart"/>
      </c:barChart>
      <c:catAx>
        <c:axId val="3666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de-DE"/>
          </a:p>
        </c:txPr>
        <c:crossAx val="36668928"/>
        <c:crosses val="autoZero"/>
        <c:auto val="1"/>
        <c:lblAlgn val="ctr"/>
        <c:lblOffset val="100"/>
        <c:noMultiLvlLbl val="0"/>
      </c:catAx>
      <c:valAx>
        <c:axId val="3666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36667392"/>
        <c:crosses val="autoZero"/>
        <c:crossBetween val="between"/>
        <c:majorUnit val="0.25"/>
      </c:valAx>
      <c:spPr>
        <a:pattFill prst="smGrid">
          <a:fgClr>
            <a:schemeClr val="bg1">
              <a:lumMod val="95000"/>
            </a:schemeClr>
          </a:fgClr>
          <a:bgClr>
            <a:schemeClr val="bg1"/>
          </a:bgClr>
        </a:patt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Bekanntheit_Angebote!$A$1</c:f>
          <c:strCache>
            <c:ptCount val="1"/>
            <c:pt idx="0">
              <c:v>Notoriété de l'offre</c:v>
            </c:pt>
          </c:strCache>
        </c:strRef>
      </c:tx>
      <c:layout>
        <c:manualLayout>
          <c:xMode val="edge"/>
          <c:yMode val="edge"/>
          <c:x val="1.8755980655930423E-2"/>
          <c:y val="3.5087719298245612E-2"/>
        </c:manualLayout>
      </c:layout>
      <c:overlay val="0"/>
      <c:spPr>
        <a:noFill/>
        <a:ln>
          <a:noFill/>
        </a:ln>
        <a:effectLst/>
      </c:spPr>
      <c:txPr>
        <a:bodyPr rot="0" spcFirstLastPara="1" vertOverflow="ellipsis" vert="horz" wrap="square" anchor="ctr" anchorCtr="1"/>
        <a:lstStyle/>
        <a:p>
          <a:pPr algn="l">
            <a:defRPr sz="1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21674666666666667"/>
          <c:y val="0.2426140521742958"/>
          <c:w val="0.46261462962962957"/>
          <c:h val="0.6593197862845761"/>
        </c:manualLayout>
      </c:layout>
      <c:barChart>
        <c:barDir val="bar"/>
        <c:grouping val="clustered"/>
        <c:varyColors val="0"/>
        <c:ser>
          <c:idx val="0"/>
          <c:order val="0"/>
          <c:tx>
            <c:strRef>
              <c:f>Bekanntheit_Angebote!$C$4</c:f>
              <c:strCache>
                <c:ptCount val="1"/>
                <c:pt idx="0">
                  <c:v>Personnes concernées (N=117)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Bekanntheit_Angebote!$A$5:$A$11</c:f>
              <c:strCache>
                <c:ptCount val="7"/>
                <c:pt idx="0">
                  <c:v>Encadrement / groupe de parole</c:v>
                </c:pt>
                <c:pt idx="1">
                  <c:v>Evaluation / intervention</c:v>
                </c:pt>
                <c:pt idx="2">
                  <c:v>Mentoring</c:v>
                </c:pt>
                <c:pt idx="3">
                  <c:v>Intervision</c:v>
                </c:pt>
                <c:pt idx="4">
                  <c:v>Atelier / formation continue </c:v>
                </c:pt>
                <c:pt idx="5">
                  <c:v>Autres</c:v>
                </c:pt>
                <c:pt idx="6">
                  <c:v>Témoignages</c:v>
                </c:pt>
              </c:strCache>
            </c:strRef>
          </c:cat>
          <c:val>
            <c:numRef>
              <c:f>Bekanntheit_Angebote!$C$5:$C$11</c:f>
              <c:numCache>
                <c:formatCode>0%</c:formatCode>
                <c:ptCount val="7"/>
                <c:pt idx="0">
                  <c:v>0.94871794871794868</c:v>
                </c:pt>
                <c:pt idx="1">
                  <c:v>0.24786324786324787</c:v>
                </c:pt>
                <c:pt idx="2">
                  <c:v>0.20512820512820512</c:v>
                </c:pt>
                <c:pt idx="3">
                  <c:v>9.4017094017094016E-2</c:v>
                </c:pt>
                <c:pt idx="4">
                  <c:v>7.6923076923076927E-2</c:v>
                </c:pt>
                <c:pt idx="5">
                  <c:v>4.2735042735042736E-2</c:v>
                </c:pt>
                <c:pt idx="6">
                  <c:v>8.5470085470085479E-3</c:v>
                </c:pt>
              </c:numCache>
            </c:numRef>
          </c:val>
          <c:extLst xmlns:c16r2="http://schemas.microsoft.com/office/drawing/2015/06/chart">
            <c:ext xmlns:c16="http://schemas.microsoft.com/office/drawing/2014/chart" uri="{C3380CC4-5D6E-409C-BE32-E72D297353CC}">
              <c16:uniqueId val="{00000000-F39D-45FA-8077-CAFFD910BC3D}"/>
            </c:ext>
          </c:extLst>
        </c:ser>
        <c:ser>
          <c:idx val="1"/>
          <c:order val="1"/>
          <c:tx>
            <c:strRef>
              <c:f>Bekanntheit_Angebote!$B$4</c:f>
              <c:strCache>
                <c:ptCount val="1"/>
                <c:pt idx="0">
                  <c:v>Membres de la FMH (N=814)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Bekanntheit_Angebote!$B$5:$B$11</c:f>
              <c:numCache>
                <c:formatCode>0%</c:formatCode>
                <c:ptCount val="7"/>
                <c:pt idx="0">
                  <c:v>0.49631449631449631</c:v>
                </c:pt>
                <c:pt idx="1">
                  <c:v>0.23218673218673219</c:v>
                </c:pt>
                <c:pt idx="2">
                  <c:v>0.19533169533169534</c:v>
                </c:pt>
                <c:pt idx="3">
                  <c:v>2.9484029484029485E-2</c:v>
                </c:pt>
                <c:pt idx="4">
                  <c:v>7.0024570024570021E-2</c:v>
                </c:pt>
                <c:pt idx="5">
                  <c:v>2.2113022113022112E-2</c:v>
                </c:pt>
                <c:pt idx="6">
                  <c:v>0.20270270270270271</c:v>
                </c:pt>
              </c:numCache>
            </c:numRef>
          </c:val>
          <c:extLst xmlns:c16r2="http://schemas.microsoft.com/office/drawing/2015/06/chart">
            <c:ext xmlns:c16="http://schemas.microsoft.com/office/drawing/2014/chart" uri="{C3380CC4-5D6E-409C-BE32-E72D297353CC}">
              <c16:uniqueId val="{00000001-F39D-45FA-8077-CAFFD910BC3D}"/>
            </c:ext>
          </c:extLst>
        </c:ser>
        <c:dLbls>
          <c:showLegendKey val="0"/>
          <c:showVal val="0"/>
          <c:showCatName val="0"/>
          <c:showSerName val="0"/>
          <c:showPercent val="0"/>
          <c:showBubbleSize val="0"/>
        </c:dLbls>
        <c:gapWidth val="111"/>
        <c:overlap val="-20"/>
        <c:axId val="36822016"/>
        <c:axId val="36823808"/>
      </c:barChart>
      <c:catAx>
        <c:axId val="36822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de-DE"/>
          </a:p>
        </c:txPr>
        <c:crossAx val="36823808"/>
        <c:crosses val="autoZero"/>
        <c:auto val="1"/>
        <c:lblAlgn val="ctr"/>
        <c:lblOffset val="100"/>
        <c:noMultiLvlLbl val="0"/>
      </c:catAx>
      <c:valAx>
        <c:axId val="3682380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36822016"/>
        <c:crosses val="autoZero"/>
        <c:crossBetween val="between"/>
        <c:majorUnit val="0.25"/>
      </c:valAx>
      <c:spPr>
        <a:pattFill prst="smGrid">
          <a:fgClr>
            <a:schemeClr val="bg1">
              <a:lumMod val="95000"/>
            </a:schemeClr>
          </a:fgClr>
          <a:bgClr>
            <a:schemeClr val="bg1"/>
          </a:bgClr>
        </a:pattFill>
        <a:ln>
          <a:noFill/>
        </a:ln>
        <a:effectLst/>
      </c:spPr>
    </c:plotArea>
    <c:legend>
      <c:legendPos val="r"/>
      <c:layout>
        <c:manualLayout>
          <c:xMode val="edge"/>
          <c:yMode val="edge"/>
          <c:x val="0.46317794800088091"/>
          <c:y val="0.75160669657328694"/>
          <c:w val="0.20834598493132747"/>
          <c:h val="0.1442617979525467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Kanal!$A$1</c:f>
          <c:strCache>
            <c:ptCount val="1"/>
            <c:pt idx="0">
              <c:v>Canal d'information</c:v>
            </c:pt>
          </c:strCache>
        </c:strRef>
      </c:tx>
      <c:layout>
        <c:manualLayout>
          <c:xMode val="edge"/>
          <c:yMode val="edge"/>
          <c:x val="1.8755980655930423E-2"/>
          <c:y val="3.5087719298245612E-2"/>
        </c:manualLayout>
      </c:layout>
      <c:overlay val="0"/>
      <c:spPr>
        <a:noFill/>
        <a:ln>
          <a:noFill/>
        </a:ln>
        <a:effectLst/>
      </c:spPr>
      <c:txPr>
        <a:bodyPr rot="0" spcFirstLastPara="1" vertOverflow="ellipsis" vert="horz" wrap="square" anchor="ctr" anchorCtr="1"/>
        <a:lstStyle/>
        <a:p>
          <a:pPr algn="l">
            <a:defRPr sz="1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3443185185185186"/>
          <c:y val="0.21419059405940591"/>
          <c:w val="0.53081833333333328"/>
          <c:h val="0.67874807480748078"/>
        </c:manualLayout>
      </c:layout>
      <c:barChart>
        <c:barDir val="bar"/>
        <c:grouping val="clustered"/>
        <c:varyColors val="0"/>
        <c:ser>
          <c:idx val="0"/>
          <c:order val="0"/>
          <c:tx>
            <c:strRef>
              <c:f>Kanal!$B$4</c:f>
              <c:strCache>
                <c:ptCount val="1"/>
                <c:pt idx="0">
                  <c:v>Membres de la FMH (N=451)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Kanal!$A$5:$A$11</c:f>
              <c:strCache>
                <c:ptCount val="7"/>
                <c:pt idx="0">
                  <c:v>BMS</c:v>
                </c:pt>
                <c:pt idx="1">
                  <c:v>Recommandation</c:v>
                </c:pt>
                <c:pt idx="2">
                  <c:v>Site internet</c:v>
                </c:pt>
                <c:pt idx="3">
                  <c:v>Flyer</c:v>
                </c:pt>
                <c:pt idx="4">
                  <c:v>Manifestation</c:v>
                </c:pt>
                <c:pt idx="5">
                  <c:v>Affiche</c:v>
                </c:pt>
                <c:pt idx="6">
                  <c:v>Autres</c:v>
                </c:pt>
              </c:strCache>
            </c:strRef>
          </c:cat>
          <c:val>
            <c:numRef>
              <c:f>Kanal!$B$5:$B$11</c:f>
              <c:numCache>
                <c:formatCode>0%</c:formatCode>
                <c:ptCount val="7"/>
                <c:pt idx="0">
                  <c:v>0.60310421286031046</c:v>
                </c:pt>
                <c:pt idx="1">
                  <c:v>8.6474501108647406E-2</c:v>
                </c:pt>
                <c:pt idx="2">
                  <c:v>0.13968957871396895</c:v>
                </c:pt>
                <c:pt idx="3">
                  <c:v>0.12416851441241686</c:v>
                </c:pt>
                <c:pt idx="4">
                  <c:v>0.11973392461197339</c:v>
                </c:pt>
                <c:pt idx="5">
                  <c:v>4.6563192904656318E-2</c:v>
                </c:pt>
                <c:pt idx="6">
                  <c:v>0.11529933481152993</c:v>
                </c:pt>
              </c:numCache>
            </c:numRef>
          </c:val>
          <c:extLst xmlns:c16r2="http://schemas.microsoft.com/office/drawing/2015/06/chart">
            <c:ext xmlns:c16="http://schemas.microsoft.com/office/drawing/2014/chart" uri="{C3380CC4-5D6E-409C-BE32-E72D297353CC}">
              <c16:uniqueId val="{00000000-2857-41BB-9669-77D5AF0BBAE6}"/>
            </c:ext>
          </c:extLst>
        </c:ser>
        <c:ser>
          <c:idx val="1"/>
          <c:order val="1"/>
          <c:tx>
            <c:strRef>
              <c:f>Kanal!$C$4</c:f>
              <c:strCache>
                <c:ptCount val="1"/>
                <c:pt idx="0">
                  <c:v>Médecins concernés (N=117)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Kanal!$C$5:$C$11</c:f>
              <c:numCache>
                <c:formatCode>0%</c:formatCode>
                <c:ptCount val="7"/>
                <c:pt idx="0">
                  <c:v>0.5213675213675214</c:v>
                </c:pt>
                <c:pt idx="1">
                  <c:v>0.23931623931623933</c:v>
                </c:pt>
                <c:pt idx="2">
                  <c:v>0.13675213675213699</c:v>
                </c:pt>
                <c:pt idx="3">
                  <c:v>7.6923076923076927E-2</c:v>
                </c:pt>
                <c:pt idx="4">
                  <c:v>5.128205128205128E-2</c:v>
                </c:pt>
                <c:pt idx="5">
                  <c:v>8.5470085470085479E-3</c:v>
                </c:pt>
                <c:pt idx="6">
                  <c:v>9.4017094017094016E-2</c:v>
                </c:pt>
              </c:numCache>
            </c:numRef>
          </c:val>
          <c:extLst xmlns:c16r2="http://schemas.microsoft.com/office/drawing/2015/06/chart">
            <c:ext xmlns:c16="http://schemas.microsoft.com/office/drawing/2014/chart" uri="{C3380CC4-5D6E-409C-BE32-E72D297353CC}">
              <c16:uniqueId val="{00000001-2857-41BB-9669-77D5AF0BBAE6}"/>
            </c:ext>
          </c:extLst>
        </c:ser>
        <c:dLbls>
          <c:showLegendKey val="0"/>
          <c:showVal val="0"/>
          <c:showCatName val="0"/>
          <c:showSerName val="0"/>
          <c:showPercent val="0"/>
          <c:showBubbleSize val="0"/>
        </c:dLbls>
        <c:gapWidth val="111"/>
        <c:overlap val="-20"/>
        <c:axId val="45745664"/>
        <c:axId val="45747200"/>
      </c:barChart>
      <c:catAx>
        <c:axId val="45745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de-DE"/>
          </a:p>
        </c:txPr>
        <c:crossAx val="45747200"/>
        <c:crosses val="autoZero"/>
        <c:auto val="1"/>
        <c:lblAlgn val="ctr"/>
        <c:lblOffset val="100"/>
        <c:noMultiLvlLbl val="0"/>
      </c:catAx>
      <c:valAx>
        <c:axId val="457472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5745664"/>
        <c:crosses val="autoZero"/>
        <c:crossBetween val="between"/>
        <c:majorUnit val="0.25"/>
      </c:valAx>
      <c:spPr>
        <a:pattFill prst="smGrid">
          <a:fgClr>
            <a:schemeClr val="bg1">
              <a:lumMod val="95000"/>
            </a:schemeClr>
          </a:fgClr>
          <a:bgClr>
            <a:schemeClr val="bg1"/>
          </a:bgClr>
        </a:pattFill>
        <a:ln>
          <a:noFill/>
        </a:ln>
        <a:effectLst/>
      </c:spPr>
    </c:plotArea>
    <c:legend>
      <c:legendPos val="r"/>
      <c:layout>
        <c:manualLayout>
          <c:xMode val="edge"/>
          <c:yMode val="edge"/>
          <c:x val="0.45012388888888888"/>
          <c:y val="0.72893897817849207"/>
          <c:w val="0.20770055555555555"/>
          <c:h val="0.15524526329543969"/>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1" i="0" u="none" strike="noStrike" kern="1200" spc="0" baseline="0">
                <a:solidFill>
                  <a:schemeClr val="tx1">
                    <a:lumMod val="65000"/>
                    <a:lumOff val="35000"/>
                  </a:schemeClr>
                </a:solidFill>
                <a:latin typeface="+mn-lt"/>
                <a:ea typeface="+mn-ea"/>
                <a:cs typeface="+mn-cs"/>
              </a:defRPr>
            </a:pPr>
            <a:r>
              <a:rPr lang="en-US"/>
              <a:t>Offre sollicitée</a:t>
            </a:r>
          </a:p>
        </c:rich>
      </c:tx>
      <c:layout>
        <c:manualLayout>
          <c:xMode val="edge"/>
          <c:yMode val="edge"/>
          <c:x val="1.8755980655930423E-2"/>
          <c:y val="3.5087719298245612E-2"/>
        </c:manualLayout>
      </c:layout>
      <c:overlay val="0"/>
      <c:spPr>
        <a:noFill/>
        <a:ln>
          <a:noFill/>
        </a:ln>
        <a:effectLst/>
      </c:spPr>
    </c:title>
    <c:autoTitleDeleted val="0"/>
    <c:plotArea>
      <c:layout>
        <c:manualLayout>
          <c:layoutTarget val="inner"/>
          <c:xMode val="edge"/>
          <c:yMode val="edge"/>
          <c:x val="0.21674666666666667"/>
          <c:y val="0.2426140521742958"/>
          <c:w val="0.46261462962962957"/>
          <c:h val="0.6593197862845761"/>
        </c:manualLayout>
      </c:layout>
      <c:barChart>
        <c:barDir val="bar"/>
        <c:grouping val="clustered"/>
        <c:varyColors val="0"/>
        <c:ser>
          <c:idx val="0"/>
          <c:order val="0"/>
          <c:tx>
            <c:strRef>
              <c:f>Bekanntheit_Angebote!$C$4</c:f>
              <c:strCache>
                <c:ptCount val="1"/>
                <c:pt idx="0">
                  <c:v>Personnes concernées (N=117)</c:v>
                </c:pt>
              </c:strCache>
            </c:strRef>
          </c:tx>
          <c:spPr>
            <a:solidFill>
              <a:schemeClr val="accent1"/>
            </a:solidFill>
            <a:ln>
              <a:noFill/>
            </a:ln>
            <a:effectLst/>
          </c:spPr>
          <c:invertIfNegative val="0"/>
          <c:dLbls>
            <c:dLbl>
              <c:idx val="0"/>
              <c:tx>
                <c:rich>
                  <a:bodyPr/>
                  <a:lstStyle/>
                  <a:p>
                    <a:r>
                      <a:rPr lang="en-US"/>
                      <a:t>104 (89%)</a:t>
                    </a:r>
                    <a:endParaRPr lang="de-CH"/>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0-6AA2-414C-9551-BE886A360A39}"/>
                </c:ext>
              </c:extLst>
            </c:dLbl>
            <c:dLbl>
              <c:idx val="1"/>
              <c:tx>
                <c:rich>
                  <a:bodyPr/>
                  <a:lstStyle/>
                  <a:p>
                    <a:r>
                      <a:rPr lang="en-US"/>
                      <a:t>10 (9%)</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AA2-414C-9551-BE886A360A39}"/>
                </c:ext>
              </c:extLst>
            </c:dLbl>
            <c:dLbl>
              <c:idx val="2"/>
              <c:tx>
                <c:rich>
                  <a:bodyPr/>
                  <a:lstStyle/>
                  <a:p>
                    <a:r>
                      <a:rPr lang="de-CH"/>
                      <a:t>4 (3%)</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AA2-414C-9551-BE886A360A39}"/>
                </c:ext>
              </c:extLst>
            </c:dLbl>
            <c:dLbl>
              <c:idx val="3"/>
              <c:tx>
                <c:rich>
                  <a:bodyPr/>
                  <a:lstStyle/>
                  <a:p>
                    <a:r>
                      <a:rPr lang="de-CH"/>
                      <a:t>1 (0,8%)</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AA2-414C-9551-BE886A360A39}"/>
                </c:ext>
              </c:extLst>
            </c:dLbl>
            <c:dLbl>
              <c:idx val="4"/>
              <c:tx>
                <c:rich>
                  <a:bodyPr/>
                  <a:lstStyle/>
                  <a:p>
                    <a:r>
                      <a:rPr lang="de-CH"/>
                      <a:t>9 (8%)</a:t>
                    </a:r>
                  </a:p>
                </c:rich>
              </c:tx>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AA2-414C-9551-BE886A360A3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de-DE"/>
              </a:p>
            </c:txPr>
            <c:dLblPos val="out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Betroffene_Nutzung!$A$6:$A$10</c:f>
              <c:strCache>
                <c:ptCount val="5"/>
                <c:pt idx="0">
                  <c:v>Encadrement / groupe de parole</c:v>
                </c:pt>
                <c:pt idx="1">
                  <c:v>Evaluation / intervention</c:v>
                </c:pt>
                <c:pt idx="2">
                  <c:v>Mentoring</c:v>
                </c:pt>
                <c:pt idx="3">
                  <c:v>Intervision</c:v>
                </c:pt>
                <c:pt idx="4">
                  <c:v>Autre</c:v>
                </c:pt>
              </c:strCache>
            </c:strRef>
          </c:cat>
          <c:val>
            <c:numRef>
              <c:f>Betroffene_Nutzung!$B$6:$B$10</c:f>
              <c:numCache>
                <c:formatCode>General</c:formatCode>
                <c:ptCount val="5"/>
                <c:pt idx="0">
                  <c:v>104</c:v>
                </c:pt>
                <c:pt idx="1">
                  <c:v>10</c:v>
                </c:pt>
                <c:pt idx="2">
                  <c:v>4</c:v>
                </c:pt>
                <c:pt idx="3">
                  <c:v>1</c:v>
                </c:pt>
                <c:pt idx="4" formatCode="0">
                  <c:v>9</c:v>
                </c:pt>
              </c:numCache>
            </c:numRef>
          </c:val>
          <c:extLst xmlns:c16r2="http://schemas.microsoft.com/office/drawing/2015/06/chart">
            <c:ext xmlns:c15="http://schemas.microsoft.com/office/drawing/2012/chart" uri="{02D57815-91ED-43cb-92C2-25804820EDAC}">
              <c15:datalabelsRange>
                <c15:f>Betroffene_Nutzung!$D$6:$D$10</c15:f>
                <c15:dlblRangeCache>
                  <c:ptCount val="5"/>
                  <c:pt idx="0">
                    <c:v>104 (89%)</c:v>
                  </c:pt>
                  <c:pt idx="1">
                    <c:v>10 (9%)</c:v>
                  </c:pt>
                  <c:pt idx="2">
                    <c:v>4 (3%)</c:v>
                  </c:pt>
                  <c:pt idx="3">
                    <c:v>1 (0.8%)</c:v>
                  </c:pt>
                  <c:pt idx="4">
                    <c:v>9 (8%)</c:v>
                  </c:pt>
                </c15:dlblRangeCache>
              </c15:datalabelsRange>
            </c:ext>
            <c:ext xmlns:c16="http://schemas.microsoft.com/office/drawing/2014/chart" uri="{C3380CC4-5D6E-409C-BE32-E72D297353CC}">
              <c16:uniqueId val="{00000005-6AA2-414C-9551-BE886A360A39}"/>
            </c:ext>
          </c:extLst>
        </c:ser>
        <c:dLbls>
          <c:showLegendKey val="0"/>
          <c:showVal val="0"/>
          <c:showCatName val="0"/>
          <c:showSerName val="0"/>
          <c:showPercent val="0"/>
          <c:showBubbleSize val="0"/>
        </c:dLbls>
        <c:gapWidth val="140"/>
        <c:overlap val="-20"/>
        <c:axId val="46022016"/>
        <c:axId val="46023808"/>
      </c:barChart>
      <c:catAx>
        <c:axId val="46022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de-DE"/>
          </a:p>
        </c:txPr>
        <c:crossAx val="46023808"/>
        <c:crosses val="autoZero"/>
        <c:auto val="1"/>
        <c:lblAlgn val="ctr"/>
        <c:lblOffset val="100"/>
        <c:noMultiLvlLbl val="0"/>
      </c:catAx>
      <c:valAx>
        <c:axId val="46023808"/>
        <c:scaling>
          <c:orientation val="minMax"/>
          <c:max val="12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6022016"/>
        <c:crosses val="autoZero"/>
        <c:crossBetween val="between"/>
        <c:majorUnit val="20"/>
      </c:valAx>
      <c:spPr>
        <a:pattFill prst="smGrid">
          <a:fgClr>
            <a:schemeClr val="bg1">
              <a:lumMod val="95000"/>
            </a:schemeClr>
          </a:fgClr>
          <a:bgClr>
            <a:schemeClr val="bg1"/>
          </a:bgClr>
        </a:patt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Verfügbarkeit!$A$1</c:f>
          <c:strCache>
            <c:ptCount val="1"/>
            <c:pt idx="0">
              <c:v>Disponibilité</c:v>
            </c:pt>
          </c:strCache>
        </c:strRef>
      </c:tx>
      <c:layout>
        <c:manualLayout>
          <c:xMode val="edge"/>
          <c:yMode val="edge"/>
          <c:x val="1.8755980655930423E-2"/>
          <c:y val="3.5087719298245612E-2"/>
        </c:manualLayout>
      </c:layout>
      <c:overlay val="0"/>
      <c:spPr>
        <a:noFill/>
        <a:ln>
          <a:noFill/>
        </a:ln>
        <a:effectLst/>
      </c:spPr>
      <c:txPr>
        <a:bodyPr rot="0" spcFirstLastPara="1" vertOverflow="ellipsis" vert="horz" wrap="square" anchor="ctr" anchorCtr="1"/>
        <a:lstStyle/>
        <a:p>
          <a:pPr algn="l">
            <a:defRPr sz="1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5682222222222229E-2"/>
          <c:y val="0.28169000998768956"/>
          <c:w val="0.64306796296296287"/>
          <c:h val="0.46323891482591223"/>
        </c:manualLayout>
      </c:layout>
      <c:barChart>
        <c:barDir val="col"/>
        <c:grouping val="percentStacked"/>
        <c:varyColors val="0"/>
        <c:ser>
          <c:idx val="0"/>
          <c:order val="0"/>
          <c:tx>
            <c:strRef>
              <c:f>Verfügbarkeit!$A$5</c:f>
              <c:strCache>
                <c:ptCount val="1"/>
                <c:pt idx="0">
                  <c:v>Ces possibiltés sont appropriées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Verfügbarkeit!$B$3:$U$4</c:f>
              <c:multiLvlStrCache>
                <c:ptCount val="20"/>
                <c:lvl>
                  <c:pt idx="4">
                    <c:v>w</c:v>
                  </c:pt>
                  <c:pt idx="5">
                    <c:v>m</c:v>
                  </c:pt>
                  <c:pt idx="8">
                    <c:v>&lt; 40</c:v>
                  </c:pt>
                  <c:pt idx="9">
                    <c:v>40 - 65</c:v>
                  </c:pt>
                  <c:pt idx="10">
                    <c:v>&gt; 65</c:v>
                  </c:pt>
                  <c:pt idx="13">
                    <c:v>de</c:v>
                  </c:pt>
                  <c:pt idx="14">
                    <c:v>fr</c:v>
                  </c:pt>
                  <c:pt idx="15">
                    <c:v>  </c:v>
                  </c:pt>
                  <c:pt idx="17">
                    <c:v>amb.</c:v>
                  </c:pt>
                  <c:pt idx="18">
                    <c:v>stat.</c:v>
                  </c:pt>
                  <c:pt idx="19">
                    <c:v>  </c:v>
                  </c:pt>
                </c:lvl>
                <c:lvl>
                  <c:pt idx="0">
                    <c:v>TOTAL</c:v>
                  </c:pt>
                  <c:pt idx="3">
                    <c:v>GENRE</c:v>
                  </c:pt>
                  <c:pt idx="7">
                    <c:v>AGE</c:v>
                  </c:pt>
                  <c:pt idx="12">
                    <c:v>LANGUE</c:v>
                  </c:pt>
                  <c:pt idx="16">
                    <c:v>DOMAINE D'ACTIVITE</c:v>
                  </c:pt>
                </c:lvl>
              </c:multiLvlStrCache>
            </c:multiLvlStrRef>
          </c:cat>
          <c:val>
            <c:numRef>
              <c:f>Verfügbarkeit!$B$5:$U$5</c:f>
              <c:numCache>
                <c:formatCode>0%</c:formatCode>
                <c:ptCount val="20"/>
                <c:pt idx="1">
                  <c:v>0.91200000000000003</c:v>
                </c:pt>
                <c:pt idx="4">
                  <c:v>0.91</c:v>
                </c:pt>
                <c:pt idx="5">
                  <c:v>0.91400000000000003</c:v>
                </c:pt>
                <c:pt idx="8">
                  <c:v>0.94699999999999995</c:v>
                </c:pt>
                <c:pt idx="9">
                  <c:v>0.90400000000000003</c:v>
                </c:pt>
                <c:pt idx="10">
                  <c:v>0.89200000000000002</c:v>
                </c:pt>
                <c:pt idx="13">
                  <c:v>0.92700000000000005</c:v>
                </c:pt>
                <c:pt idx="14">
                  <c:v>0.878</c:v>
                </c:pt>
                <c:pt idx="17">
                  <c:v>0.92100000000000004</c:v>
                </c:pt>
                <c:pt idx="18">
                  <c:v>0.90200000000000002</c:v>
                </c:pt>
              </c:numCache>
            </c:numRef>
          </c:val>
          <c:extLst xmlns:c16r2="http://schemas.microsoft.com/office/drawing/2015/06/chart">
            <c:ext xmlns:c16="http://schemas.microsoft.com/office/drawing/2014/chart" uri="{C3380CC4-5D6E-409C-BE32-E72D297353CC}">
              <c16:uniqueId val="{00000000-CC3D-4A3F-8F26-AFC70867ABFC}"/>
            </c:ext>
          </c:extLst>
        </c:ser>
        <c:ser>
          <c:idx val="1"/>
          <c:order val="1"/>
          <c:tx>
            <c:strRef>
              <c:f>Verfügbarkeit!$A$6</c:f>
              <c:strCache>
                <c:ptCount val="1"/>
                <c:pt idx="0">
                  <c:v>Ces possibilités devraient être améliorées</c:v>
                </c:pt>
              </c:strCache>
            </c:strRef>
          </c:tx>
          <c:spPr>
            <a:solidFill>
              <a:schemeClr val="accent2"/>
            </a:solidFill>
            <a:ln>
              <a:noFill/>
            </a:ln>
            <a:effectLst/>
          </c:spPr>
          <c:invertIfNegative val="0"/>
          <c:cat>
            <c:multiLvlStrRef>
              <c:f>Verfügbarkeit!$B$3:$U$4</c:f>
              <c:multiLvlStrCache>
                <c:ptCount val="20"/>
                <c:lvl>
                  <c:pt idx="4">
                    <c:v>w</c:v>
                  </c:pt>
                  <c:pt idx="5">
                    <c:v>m</c:v>
                  </c:pt>
                  <c:pt idx="8">
                    <c:v>&lt; 40</c:v>
                  </c:pt>
                  <c:pt idx="9">
                    <c:v>40 - 65</c:v>
                  </c:pt>
                  <c:pt idx="10">
                    <c:v>&gt; 65</c:v>
                  </c:pt>
                  <c:pt idx="13">
                    <c:v>de</c:v>
                  </c:pt>
                  <c:pt idx="14">
                    <c:v>fr</c:v>
                  </c:pt>
                  <c:pt idx="15">
                    <c:v>  </c:v>
                  </c:pt>
                  <c:pt idx="17">
                    <c:v>amb.</c:v>
                  </c:pt>
                  <c:pt idx="18">
                    <c:v>stat.</c:v>
                  </c:pt>
                  <c:pt idx="19">
                    <c:v>  </c:v>
                  </c:pt>
                </c:lvl>
                <c:lvl>
                  <c:pt idx="0">
                    <c:v>TOTAL</c:v>
                  </c:pt>
                  <c:pt idx="3">
                    <c:v>GENRE</c:v>
                  </c:pt>
                  <c:pt idx="7">
                    <c:v>AGE</c:v>
                  </c:pt>
                  <c:pt idx="12">
                    <c:v>LANGUE</c:v>
                  </c:pt>
                  <c:pt idx="16">
                    <c:v>DOMAINE D'ACTIVITE</c:v>
                  </c:pt>
                </c:lvl>
              </c:multiLvlStrCache>
            </c:multiLvlStrRef>
          </c:cat>
          <c:val>
            <c:numRef>
              <c:f>Verfügbarkeit!$B$6:$U$6</c:f>
              <c:numCache>
                <c:formatCode>0%</c:formatCode>
                <c:ptCount val="20"/>
                <c:pt idx="1">
                  <c:v>8.7999999999999995E-2</c:v>
                </c:pt>
                <c:pt idx="4">
                  <c:v>0.09</c:v>
                </c:pt>
                <c:pt idx="5">
                  <c:v>8.5999999999999993E-2</c:v>
                </c:pt>
                <c:pt idx="8">
                  <c:v>5.2999999999999999E-2</c:v>
                </c:pt>
                <c:pt idx="9">
                  <c:v>9.6000000000000002E-2</c:v>
                </c:pt>
                <c:pt idx="10">
                  <c:v>0.108</c:v>
                </c:pt>
                <c:pt idx="13">
                  <c:v>7.2999999999999995E-2</c:v>
                </c:pt>
                <c:pt idx="14">
                  <c:v>0.122</c:v>
                </c:pt>
                <c:pt idx="17">
                  <c:v>7.9000000000000001E-2</c:v>
                </c:pt>
                <c:pt idx="18">
                  <c:v>9.8000000000000004E-2</c:v>
                </c:pt>
              </c:numCache>
            </c:numRef>
          </c:val>
          <c:extLst xmlns:c16r2="http://schemas.microsoft.com/office/drawing/2015/06/chart">
            <c:ext xmlns:c16="http://schemas.microsoft.com/office/drawing/2014/chart" uri="{C3380CC4-5D6E-409C-BE32-E72D297353CC}">
              <c16:uniqueId val="{00000001-CC3D-4A3F-8F26-AFC70867ABFC}"/>
            </c:ext>
          </c:extLst>
        </c:ser>
        <c:dLbls>
          <c:showLegendKey val="0"/>
          <c:showVal val="0"/>
          <c:showCatName val="0"/>
          <c:showSerName val="0"/>
          <c:showPercent val="0"/>
          <c:showBubbleSize val="0"/>
        </c:dLbls>
        <c:gapWidth val="20"/>
        <c:overlap val="100"/>
        <c:axId val="46896256"/>
        <c:axId val="46897792"/>
      </c:barChart>
      <c:catAx>
        <c:axId val="4689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de-DE"/>
          </a:p>
        </c:txPr>
        <c:crossAx val="46897792"/>
        <c:crosses val="autoZero"/>
        <c:auto val="1"/>
        <c:lblAlgn val="ctr"/>
        <c:lblOffset val="100"/>
        <c:noMultiLvlLbl val="0"/>
      </c:catAx>
      <c:valAx>
        <c:axId val="4689779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6896256"/>
        <c:crosses val="autoZero"/>
        <c:crossBetween val="between"/>
        <c:majorUnit val="0.25"/>
      </c:valAx>
      <c:spPr>
        <a:pattFill prst="smGrid">
          <a:fgClr>
            <a:schemeClr val="bg1">
              <a:lumMod val="95000"/>
            </a:schemeClr>
          </a:fgClr>
          <a:bgClr>
            <a:schemeClr val="bg1"/>
          </a:bgClr>
        </a:pattFill>
        <a:ln>
          <a:noFill/>
        </a:ln>
        <a:effectLst/>
      </c:spPr>
    </c:plotArea>
    <c:legend>
      <c:legendPos val="b"/>
      <c:layout>
        <c:manualLayout>
          <c:xMode val="edge"/>
          <c:yMode val="edge"/>
          <c:x val="1.9346111111111106E-2"/>
          <c:y val="0.15169297145378952"/>
          <c:w val="0.40023740740740749"/>
          <c:h val="6.211500940700997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0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000"/>
              <a:t>Disponibilité</a:t>
            </a:r>
          </a:p>
        </c:rich>
      </c:tx>
      <c:layout>
        <c:manualLayout>
          <c:xMode val="edge"/>
          <c:yMode val="edge"/>
          <c:x val="1.8755980655930423E-2"/>
          <c:y val="3.5087719298245612E-2"/>
        </c:manualLayout>
      </c:layout>
      <c:overlay val="0"/>
      <c:spPr>
        <a:noFill/>
        <a:ln>
          <a:noFill/>
        </a:ln>
        <a:effectLst/>
      </c:spPr>
    </c:title>
    <c:autoTitleDeleted val="0"/>
    <c:plotArea>
      <c:layout>
        <c:manualLayout>
          <c:layoutTarget val="inner"/>
          <c:xMode val="edge"/>
          <c:yMode val="edge"/>
          <c:x val="0.24817034442315691"/>
          <c:y val="0.28402081408107199"/>
          <c:w val="0.70081854954294986"/>
          <c:h val="0.62437918530623926"/>
        </c:manualLayout>
      </c:layout>
      <c:barChart>
        <c:barDir val="bar"/>
        <c:grouping val="percentStacked"/>
        <c:varyColors val="0"/>
        <c:ser>
          <c:idx val="0"/>
          <c:order val="0"/>
          <c:tx>
            <c:strRef>
              <c:f>'Verfügbarkeit (2)'!$C$10</c:f>
              <c:strCache>
                <c:ptCount val="1"/>
                <c:pt idx="0">
                  <c:v>bonne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'Verfügbarkeit (2)'!$A$11:$A$14</c:f>
              <c:strCache>
                <c:ptCount val="4"/>
                <c:pt idx="0">
                  <c:v>Accès aux possibilités de contact (ligne d'assistance, courriel)</c:v>
                </c:pt>
                <c:pt idx="1">
                  <c:v>Options pour la prise de contact (ligne d'assistance, courriel)</c:v>
                </c:pt>
                <c:pt idx="2">
                  <c:v>Temps de réaction à la première demande</c:v>
                </c:pt>
                <c:pt idx="3">
                  <c:v>Disponibilité des offres proposées lors du premier entretien (p. ex. aiguillage vers une psychothérapie, groupe de parole, conseil spécifique)</c:v>
                </c:pt>
              </c:strCache>
            </c:strRef>
          </c:cat>
          <c:val>
            <c:numRef>
              <c:f>'Verfügbarkeit (2)'!$C$11:$C$14</c:f>
              <c:numCache>
                <c:formatCode>0%</c:formatCode>
                <c:ptCount val="4"/>
                <c:pt idx="0">
                  <c:v>0.9145299145299145</c:v>
                </c:pt>
                <c:pt idx="1">
                  <c:v>0.94017094017094016</c:v>
                </c:pt>
                <c:pt idx="2">
                  <c:v>0.82905982905982911</c:v>
                </c:pt>
                <c:pt idx="3">
                  <c:v>0.65811965811965811</c:v>
                </c:pt>
              </c:numCache>
            </c:numRef>
          </c:val>
          <c:extLst xmlns:c16r2="http://schemas.microsoft.com/office/drawing/2015/06/chart">
            <c:ext xmlns:c16="http://schemas.microsoft.com/office/drawing/2014/chart" uri="{C3380CC4-5D6E-409C-BE32-E72D297353CC}">
              <c16:uniqueId val="{00000000-DC3A-4FB6-AA5D-CACD9013BC99}"/>
            </c:ext>
          </c:extLst>
        </c:ser>
        <c:ser>
          <c:idx val="1"/>
          <c:order val="1"/>
          <c:tx>
            <c:strRef>
              <c:f>'Verfügbarkeit (2)'!$D$10</c:f>
              <c:strCache>
                <c:ptCount val="1"/>
                <c:pt idx="0">
                  <c:v>juste suffisante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'Verfügbarkeit (2)'!$A$11:$A$14</c:f>
              <c:strCache>
                <c:ptCount val="4"/>
                <c:pt idx="0">
                  <c:v>Accès aux possibilités de contact (ligne d'assistance, courriel)</c:v>
                </c:pt>
                <c:pt idx="1">
                  <c:v>Options pour la prise de contact (ligne d'assistance, courriel)</c:v>
                </c:pt>
                <c:pt idx="2">
                  <c:v>Temps de réaction à la première demande</c:v>
                </c:pt>
                <c:pt idx="3">
                  <c:v>Disponibilité des offres proposées lors du premier entretien (p. ex. aiguillage vers une psychothérapie, groupe de parole, conseil spécifique)</c:v>
                </c:pt>
              </c:strCache>
            </c:strRef>
          </c:cat>
          <c:val>
            <c:numRef>
              <c:f>'Verfügbarkeit (2)'!$D$11:$D$14</c:f>
              <c:numCache>
                <c:formatCode>0%</c:formatCode>
                <c:ptCount val="4"/>
                <c:pt idx="0">
                  <c:v>5.9829059829059832E-2</c:v>
                </c:pt>
                <c:pt idx="1">
                  <c:v>4.2735042735042736E-2</c:v>
                </c:pt>
                <c:pt idx="2">
                  <c:v>0.12820512820512819</c:v>
                </c:pt>
                <c:pt idx="3">
                  <c:v>0.13675213675213677</c:v>
                </c:pt>
              </c:numCache>
            </c:numRef>
          </c:val>
          <c:extLst xmlns:c16r2="http://schemas.microsoft.com/office/drawing/2015/06/chart">
            <c:ext xmlns:c16="http://schemas.microsoft.com/office/drawing/2014/chart" uri="{C3380CC4-5D6E-409C-BE32-E72D297353CC}">
              <c16:uniqueId val="{00000001-DC3A-4FB6-AA5D-CACD9013BC99}"/>
            </c:ext>
          </c:extLst>
        </c:ser>
        <c:ser>
          <c:idx val="2"/>
          <c:order val="2"/>
          <c:tx>
            <c:strRef>
              <c:f>'Verfügbarkeit (2)'!$E$10</c:f>
              <c:strCache>
                <c:ptCount val="1"/>
                <c:pt idx="0">
                  <c:v>juste insuffisante</c:v>
                </c:pt>
              </c:strCache>
            </c:strRef>
          </c:tx>
          <c:spPr>
            <a:solidFill>
              <a:schemeClr val="accent3"/>
            </a:solidFill>
            <a:ln>
              <a:noFill/>
            </a:ln>
            <a:effectLst/>
          </c:spPr>
          <c:invertIfNegative val="0"/>
          <c:dLbls>
            <c:dLbl>
              <c:idx val="3"/>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C3A-4FB6-AA5D-CACD9013BC9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'Verfügbarkeit (2)'!$A$11:$A$14</c:f>
              <c:strCache>
                <c:ptCount val="4"/>
                <c:pt idx="0">
                  <c:v>Accès aux possibilités de contact (ligne d'assistance, courriel)</c:v>
                </c:pt>
                <c:pt idx="1">
                  <c:v>Options pour la prise de contact (ligne d'assistance, courriel)</c:v>
                </c:pt>
                <c:pt idx="2">
                  <c:v>Temps de réaction à la première demande</c:v>
                </c:pt>
                <c:pt idx="3">
                  <c:v>Disponibilité des offres proposées lors du premier entretien (p. ex. aiguillage vers une psychothérapie, groupe de parole, conseil spécifique)</c:v>
                </c:pt>
              </c:strCache>
            </c:strRef>
          </c:cat>
          <c:val>
            <c:numRef>
              <c:f>'Verfügbarkeit (2)'!$E$11:$E$14</c:f>
              <c:numCache>
                <c:formatCode>0%</c:formatCode>
                <c:ptCount val="4"/>
                <c:pt idx="0">
                  <c:v>8.5470085470085479E-3</c:v>
                </c:pt>
                <c:pt idx="1">
                  <c:v>8.5470085470085479E-3</c:v>
                </c:pt>
                <c:pt idx="2">
                  <c:v>0</c:v>
                </c:pt>
                <c:pt idx="3">
                  <c:v>5.128205128205128E-2</c:v>
                </c:pt>
              </c:numCache>
            </c:numRef>
          </c:val>
          <c:extLst xmlns:c16r2="http://schemas.microsoft.com/office/drawing/2015/06/chart">
            <c:ext xmlns:c16="http://schemas.microsoft.com/office/drawing/2014/chart" uri="{C3380CC4-5D6E-409C-BE32-E72D297353CC}">
              <c16:uniqueId val="{00000002-DC3A-4FB6-AA5D-CACD9013BC99}"/>
            </c:ext>
          </c:extLst>
        </c:ser>
        <c:ser>
          <c:idx val="3"/>
          <c:order val="3"/>
          <c:tx>
            <c:strRef>
              <c:f>'Verfügbarkeit (2)'!$F$10</c:f>
              <c:strCache>
                <c:ptCount val="1"/>
                <c:pt idx="0">
                  <c:v>insuffisante</c:v>
                </c:pt>
              </c:strCache>
            </c:strRef>
          </c:tx>
          <c:spPr>
            <a:solidFill>
              <a:schemeClr val="accent4"/>
            </a:solidFill>
            <a:ln>
              <a:noFill/>
            </a:ln>
            <a:effectLst/>
          </c:spPr>
          <c:invertIfNegative val="0"/>
          <c:dLbls>
            <c:dLbl>
              <c:idx val="3"/>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C3A-4FB6-AA5D-CACD9013BC9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'Verfügbarkeit (2)'!$A$11:$A$14</c:f>
              <c:strCache>
                <c:ptCount val="4"/>
                <c:pt idx="0">
                  <c:v>Accès aux possibilités de contact (ligne d'assistance, courriel)</c:v>
                </c:pt>
                <c:pt idx="1">
                  <c:v>Options pour la prise de contact (ligne d'assistance, courriel)</c:v>
                </c:pt>
                <c:pt idx="2">
                  <c:v>Temps de réaction à la première demande</c:v>
                </c:pt>
                <c:pt idx="3">
                  <c:v>Disponibilité des offres proposées lors du premier entretien (p. ex. aiguillage vers une psychothérapie, groupe de parole, conseil spécifique)</c:v>
                </c:pt>
              </c:strCache>
            </c:strRef>
          </c:cat>
          <c:val>
            <c:numRef>
              <c:f>'Verfügbarkeit (2)'!$F$11:$F$14</c:f>
              <c:numCache>
                <c:formatCode>0%</c:formatCode>
                <c:ptCount val="4"/>
                <c:pt idx="0">
                  <c:v>0</c:v>
                </c:pt>
                <c:pt idx="1">
                  <c:v>0</c:v>
                </c:pt>
                <c:pt idx="2">
                  <c:v>2.564102564102564E-2</c:v>
                </c:pt>
                <c:pt idx="3">
                  <c:v>5.9829059829059832E-2</c:v>
                </c:pt>
              </c:numCache>
            </c:numRef>
          </c:val>
          <c:extLst xmlns:c16r2="http://schemas.microsoft.com/office/drawing/2015/06/chart">
            <c:ext xmlns:c16="http://schemas.microsoft.com/office/drawing/2014/chart" uri="{C3380CC4-5D6E-409C-BE32-E72D297353CC}">
              <c16:uniqueId val="{00000003-DC3A-4FB6-AA5D-CACD9013BC99}"/>
            </c:ext>
          </c:extLst>
        </c:ser>
        <c:ser>
          <c:idx val="4"/>
          <c:order val="4"/>
          <c:tx>
            <c:strRef>
              <c:f>'Verfügbarkeit (2)'!$G$10</c:f>
              <c:strCache>
                <c:ptCount val="1"/>
                <c:pt idx="0">
                  <c:v>pas de réponse</c:v>
                </c:pt>
              </c:strCache>
            </c:strRef>
          </c:tx>
          <c:spPr>
            <a:solidFill>
              <a:schemeClr val="bg1">
                <a:lumMod val="85000"/>
              </a:schemeClr>
            </a:solidFill>
            <a:ln>
              <a:noFill/>
            </a:ln>
            <a:effectLst/>
          </c:spPr>
          <c:invertIfNegative val="0"/>
          <c:dLbls>
            <c:dLbl>
              <c:idx val="3"/>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C3A-4FB6-AA5D-CACD9013BC99}"/>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de-D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'Verfügbarkeit (2)'!$A$11:$A$14</c:f>
              <c:strCache>
                <c:ptCount val="4"/>
                <c:pt idx="0">
                  <c:v>Accès aux possibilités de contact (ligne d'assistance, courriel)</c:v>
                </c:pt>
                <c:pt idx="1">
                  <c:v>Options pour la prise de contact (ligne d'assistance, courriel)</c:v>
                </c:pt>
                <c:pt idx="2">
                  <c:v>Temps de réaction à la première demande</c:v>
                </c:pt>
                <c:pt idx="3">
                  <c:v>Disponibilité des offres proposées lors du premier entretien (p. ex. aiguillage vers une psychothérapie, groupe de parole, conseil spécifique)</c:v>
                </c:pt>
              </c:strCache>
            </c:strRef>
          </c:cat>
          <c:val>
            <c:numRef>
              <c:f>'Verfügbarkeit (2)'!$G$11:$G$14</c:f>
              <c:numCache>
                <c:formatCode>0%</c:formatCode>
                <c:ptCount val="4"/>
                <c:pt idx="0">
                  <c:v>1.7094017094017096E-2</c:v>
                </c:pt>
                <c:pt idx="1">
                  <c:v>8.5470085470085479E-3</c:v>
                </c:pt>
                <c:pt idx="2">
                  <c:v>1.7094017094017096E-2</c:v>
                </c:pt>
                <c:pt idx="3">
                  <c:v>9.4017094017094016E-2</c:v>
                </c:pt>
              </c:numCache>
            </c:numRef>
          </c:val>
          <c:extLst xmlns:c16r2="http://schemas.microsoft.com/office/drawing/2015/06/chart">
            <c:ext xmlns:c16="http://schemas.microsoft.com/office/drawing/2014/chart" uri="{C3380CC4-5D6E-409C-BE32-E72D297353CC}">
              <c16:uniqueId val="{00000004-DC3A-4FB6-AA5D-CACD9013BC99}"/>
            </c:ext>
          </c:extLst>
        </c:ser>
        <c:dLbls>
          <c:showLegendKey val="0"/>
          <c:showVal val="0"/>
          <c:showCatName val="0"/>
          <c:showSerName val="0"/>
          <c:showPercent val="0"/>
          <c:showBubbleSize val="0"/>
        </c:dLbls>
        <c:gapWidth val="111"/>
        <c:overlap val="100"/>
        <c:axId val="46815104"/>
        <c:axId val="46816640"/>
      </c:barChart>
      <c:catAx>
        <c:axId val="4681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6816640"/>
        <c:crosses val="autoZero"/>
        <c:auto val="1"/>
        <c:lblAlgn val="ctr"/>
        <c:lblOffset val="100"/>
        <c:noMultiLvlLbl val="0"/>
      </c:catAx>
      <c:valAx>
        <c:axId val="4681664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6815104"/>
        <c:crosses val="autoZero"/>
        <c:crossBetween val="between"/>
        <c:majorUnit val="0.25"/>
      </c:valAx>
      <c:spPr>
        <a:pattFill prst="smGrid">
          <a:fgClr>
            <a:schemeClr val="bg1">
              <a:lumMod val="95000"/>
            </a:schemeClr>
          </a:fgClr>
          <a:bgClr>
            <a:schemeClr val="bg1"/>
          </a:bgClr>
        </a:pattFill>
        <a:ln>
          <a:noFill/>
        </a:ln>
        <a:effectLst/>
      </c:spPr>
    </c:plotArea>
    <c:legend>
      <c:legendPos val="r"/>
      <c:layout>
        <c:manualLayout>
          <c:xMode val="edge"/>
          <c:yMode val="edge"/>
          <c:x val="0.22478792213283774"/>
          <c:y val="0.16129843614359068"/>
          <c:w val="0.72038940541631657"/>
          <c:h val="5.787821624139854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de-DE"/>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Bdürfnisdeck.!$A$1</c:f>
          <c:strCache>
            <c:ptCount val="1"/>
            <c:pt idx="0">
              <c:v>Couverture des besoins</c:v>
            </c:pt>
          </c:strCache>
        </c:strRef>
      </c:tx>
      <c:layout>
        <c:manualLayout>
          <c:xMode val="edge"/>
          <c:yMode val="edge"/>
          <c:x val="1.8755925925925926E-2"/>
          <c:y val="2.4904448043790859E-2"/>
        </c:manualLayout>
      </c:layout>
      <c:overlay val="0"/>
      <c:spPr>
        <a:noFill/>
        <a:ln>
          <a:noFill/>
        </a:ln>
        <a:effectLst/>
      </c:spPr>
      <c:txPr>
        <a:bodyPr rot="0" spcFirstLastPara="1" vertOverflow="ellipsis" vert="horz" wrap="square" anchor="ctr" anchorCtr="1"/>
        <a:lstStyle/>
        <a:p>
          <a:pPr algn="l">
            <a:defRPr sz="1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5682222222222229E-2"/>
          <c:y val="0.31922451903288057"/>
          <c:w val="0.86884574074074072"/>
          <c:h val="0.40477305408107084"/>
        </c:manualLayout>
      </c:layout>
      <c:barChart>
        <c:barDir val="col"/>
        <c:grouping val="percentStacked"/>
        <c:varyColors val="0"/>
        <c:ser>
          <c:idx val="0"/>
          <c:order val="0"/>
          <c:tx>
            <c:strRef>
              <c:f>Bdürfnisdeck.!$C$6</c:f>
              <c:strCache>
                <c:ptCount val="1"/>
                <c:pt idx="0">
                  <c:v>oui</c:v>
                </c:pt>
              </c:strCache>
            </c:strRef>
          </c:tx>
          <c:spPr>
            <a:solidFill>
              <a:schemeClr val="accent1"/>
            </a:solidFill>
            <a:ln>
              <a:no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1-B746-4B2F-BD44-904392E85C9C}"/>
              </c:ext>
            </c:extLst>
          </c:dPt>
          <c:dPt>
            <c:idx val="8"/>
            <c:invertIfNegative val="0"/>
            <c:bubble3D val="0"/>
            <c:extLst xmlns:c16r2="http://schemas.microsoft.com/office/drawing/2015/06/chart">
              <c:ext xmlns:c16="http://schemas.microsoft.com/office/drawing/2014/chart" uri="{C3380CC4-5D6E-409C-BE32-E72D297353CC}">
                <c16:uniqueId val="{00000003-B746-4B2F-BD44-904392E85C9C}"/>
              </c:ext>
            </c:extLst>
          </c:dPt>
          <c:dPt>
            <c:idx val="9"/>
            <c:invertIfNegative val="0"/>
            <c:bubble3D val="0"/>
            <c:extLst xmlns:c16r2="http://schemas.microsoft.com/office/drawing/2015/06/chart">
              <c:ext xmlns:c16="http://schemas.microsoft.com/office/drawing/2014/chart" uri="{C3380CC4-5D6E-409C-BE32-E72D297353CC}">
                <c16:uniqueId val="{00000005-B746-4B2F-BD44-904392E85C9C}"/>
              </c:ext>
            </c:extLst>
          </c:dPt>
          <c:dPt>
            <c:idx val="10"/>
            <c:invertIfNegative val="0"/>
            <c:bubble3D val="0"/>
            <c:extLst xmlns:c16r2="http://schemas.microsoft.com/office/drawing/2015/06/chart">
              <c:ext xmlns:c16="http://schemas.microsoft.com/office/drawing/2014/chart" uri="{C3380CC4-5D6E-409C-BE32-E72D297353CC}">
                <c16:uniqueId val="{00000007-B746-4B2F-BD44-904392E85C9C}"/>
              </c:ext>
            </c:extLst>
          </c:dPt>
          <c:dPt>
            <c:idx val="13"/>
            <c:invertIfNegative val="0"/>
            <c:bubble3D val="0"/>
            <c:extLst xmlns:c16r2="http://schemas.microsoft.com/office/drawing/2015/06/chart">
              <c:ext xmlns:c16="http://schemas.microsoft.com/office/drawing/2014/chart" uri="{C3380CC4-5D6E-409C-BE32-E72D297353CC}">
                <c16:uniqueId val="{00000009-B746-4B2F-BD44-904392E85C9C}"/>
              </c:ext>
            </c:extLst>
          </c:dPt>
          <c:dPt>
            <c:idx val="14"/>
            <c:invertIfNegative val="0"/>
            <c:bubble3D val="0"/>
            <c:extLst xmlns:c16r2="http://schemas.microsoft.com/office/drawing/2015/06/chart">
              <c:ext xmlns:c16="http://schemas.microsoft.com/office/drawing/2014/chart" uri="{C3380CC4-5D6E-409C-BE32-E72D297353CC}">
                <c16:uniqueId val="{0000000B-B746-4B2F-BD44-904392E85C9C}"/>
              </c:ext>
            </c:extLst>
          </c:dPt>
          <c:dPt>
            <c:idx val="17"/>
            <c:invertIfNegative val="0"/>
            <c:bubble3D val="0"/>
            <c:extLst xmlns:c16r2="http://schemas.microsoft.com/office/drawing/2015/06/chart">
              <c:ext xmlns:c16="http://schemas.microsoft.com/office/drawing/2014/chart" uri="{C3380CC4-5D6E-409C-BE32-E72D297353CC}">
                <c16:uniqueId val="{0000000D-B746-4B2F-BD44-904392E85C9C}"/>
              </c:ext>
            </c:extLst>
          </c:dPt>
          <c:dPt>
            <c:idx val="18"/>
            <c:invertIfNegative val="0"/>
            <c:bubble3D val="0"/>
            <c:extLst xmlns:c16r2="http://schemas.microsoft.com/office/drawing/2015/06/chart">
              <c:ext xmlns:c16="http://schemas.microsoft.com/office/drawing/2014/chart" uri="{C3380CC4-5D6E-409C-BE32-E72D297353CC}">
                <c16:uniqueId val="{0000000F-B746-4B2F-BD44-904392E85C9C}"/>
              </c:ext>
            </c:extLst>
          </c:dPt>
          <c:dPt>
            <c:idx val="21"/>
            <c:invertIfNegative val="0"/>
            <c:bubble3D val="0"/>
            <c:extLst xmlns:c16r2="http://schemas.microsoft.com/office/drawing/2015/06/chart">
              <c:ext xmlns:c16="http://schemas.microsoft.com/office/drawing/2014/chart" uri="{C3380CC4-5D6E-409C-BE32-E72D297353CC}">
                <c16:uniqueId val="{00000011-B746-4B2F-BD44-904392E85C9C}"/>
              </c:ext>
            </c:extLst>
          </c:dPt>
          <c:dPt>
            <c:idx val="22"/>
            <c:invertIfNegative val="0"/>
            <c:bubble3D val="0"/>
            <c:extLst xmlns:c16r2="http://schemas.microsoft.com/office/drawing/2015/06/chart">
              <c:ext xmlns:c16="http://schemas.microsoft.com/office/drawing/2014/chart" uri="{C3380CC4-5D6E-409C-BE32-E72D297353CC}">
                <c16:uniqueId val="{00000013-B746-4B2F-BD44-904392E85C9C}"/>
              </c:ext>
            </c:extLst>
          </c:dPt>
          <c:dPt>
            <c:idx val="23"/>
            <c:invertIfNegative val="0"/>
            <c:bubble3D val="0"/>
            <c:extLst xmlns:c16r2="http://schemas.microsoft.com/office/drawing/2015/06/chart">
              <c:ext xmlns:c16="http://schemas.microsoft.com/office/drawing/2014/chart" uri="{C3380CC4-5D6E-409C-BE32-E72D297353CC}">
                <c16:uniqueId val="{00000015-B746-4B2F-BD44-904392E85C9C}"/>
              </c:ext>
            </c:extLst>
          </c:dPt>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Bdürfnisdeck.!$A$8:$B$32</c:f>
              <c:multiLvlStrCache>
                <c:ptCount val="25"/>
                <c:lvl>
                  <c:pt idx="4">
                    <c:v>m</c:v>
                  </c:pt>
                  <c:pt idx="5">
                    <c:v>w</c:v>
                  </c:pt>
                  <c:pt idx="8">
                    <c:v>&lt; 40</c:v>
                  </c:pt>
                  <c:pt idx="9">
                    <c:v>40 - 65</c:v>
                  </c:pt>
                  <c:pt idx="10">
                    <c:v>&gt; 65</c:v>
                  </c:pt>
                  <c:pt idx="13">
                    <c:v>de</c:v>
                  </c:pt>
                  <c:pt idx="14">
                    <c:v>fr</c:v>
                  </c:pt>
                  <c:pt idx="15">
                    <c:v>  </c:v>
                  </c:pt>
                  <c:pt idx="17">
                    <c:v>amb.</c:v>
                  </c:pt>
                  <c:pt idx="18">
                    <c:v>stat.</c:v>
                  </c:pt>
                  <c:pt idx="19">
                    <c:v>  </c:v>
                  </c:pt>
                  <c:pt idx="21">
                    <c:v>A</c:v>
                  </c:pt>
                  <c:pt idx="22">
                    <c:v>B</c:v>
                  </c:pt>
                  <c:pt idx="23">
                    <c:v>C</c:v>
                  </c:pt>
                  <c:pt idx="24">
                    <c:v> </c:v>
                  </c:pt>
                </c:lvl>
                <c:lvl>
                  <c:pt idx="0">
                    <c:v>TOTAL</c:v>
                  </c:pt>
                  <c:pt idx="3">
                    <c:v>GENRE</c:v>
                  </c:pt>
                  <c:pt idx="7">
                    <c:v>AGE</c:v>
                  </c:pt>
                  <c:pt idx="12">
                    <c:v>LANGUE</c:v>
                  </c:pt>
                  <c:pt idx="16">
                    <c:v>SECTEUR</c:v>
                  </c:pt>
                  <c:pt idx="20">
                    <c:v>DOMAINE D'ACTIVITE</c:v>
                  </c:pt>
                </c:lvl>
              </c:multiLvlStrCache>
            </c:multiLvlStrRef>
          </c:cat>
          <c:val>
            <c:numRef>
              <c:f>Bdürfnisdeck.!$C$8:$C$32</c:f>
              <c:numCache>
                <c:formatCode>0%</c:formatCode>
                <c:ptCount val="25"/>
                <c:pt idx="1">
                  <c:v>0.875</c:v>
                </c:pt>
                <c:pt idx="4">
                  <c:v>0.84499999999999997</c:v>
                </c:pt>
                <c:pt idx="5">
                  <c:v>0.89500000000000002</c:v>
                </c:pt>
                <c:pt idx="8">
                  <c:v>0.90500000000000003</c:v>
                </c:pt>
                <c:pt idx="9">
                  <c:v>0.877</c:v>
                </c:pt>
                <c:pt idx="10">
                  <c:v>0.78800000000000003</c:v>
                </c:pt>
                <c:pt idx="13">
                  <c:v>0.879</c:v>
                </c:pt>
                <c:pt idx="14">
                  <c:v>0.86199999999999999</c:v>
                </c:pt>
                <c:pt idx="17">
                  <c:v>0.90700000000000003</c:v>
                </c:pt>
                <c:pt idx="18">
                  <c:v>0.82299999999999995</c:v>
                </c:pt>
                <c:pt idx="21">
                  <c:v>0.90700000000000003</c:v>
                </c:pt>
                <c:pt idx="22">
                  <c:v>0.77300000000000002</c:v>
                </c:pt>
                <c:pt idx="23">
                  <c:v>0.84799999999999998</c:v>
                </c:pt>
              </c:numCache>
            </c:numRef>
          </c:val>
          <c:extLst xmlns:c16r2="http://schemas.microsoft.com/office/drawing/2015/06/chart">
            <c:ext xmlns:c16="http://schemas.microsoft.com/office/drawing/2014/chart" uri="{C3380CC4-5D6E-409C-BE32-E72D297353CC}">
              <c16:uniqueId val="{00000016-B746-4B2F-BD44-904392E85C9C}"/>
            </c:ext>
          </c:extLst>
        </c:ser>
        <c:ser>
          <c:idx val="1"/>
          <c:order val="1"/>
          <c:tx>
            <c:strRef>
              <c:f>Bdürfnisdeck.!$D$6</c:f>
              <c:strCache>
                <c:ptCount val="1"/>
                <c:pt idx="0">
                  <c:v>en partie</c:v>
                </c:pt>
              </c:strCache>
            </c:strRef>
          </c:tx>
          <c:spPr>
            <a:solidFill>
              <a:schemeClr val="accent2"/>
            </a:solidFill>
            <a:ln>
              <a:noFill/>
            </a:ln>
            <a:effectLst/>
          </c:spPr>
          <c:invertIfNegative val="0"/>
          <c:cat>
            <c:multiLvlStrRef>
              <c:f>Bdürfnisdeck.!$A$8:$B$32</c:f>
              <c:multiLvlStrCache>
                <c:ptCount val="25"/>
                <c:lvl>
                  <c:pt idx="4">
                    <c:v>m</c:v>
                  </c:pt>
                  <c:pt idx="5">
                    <c:v>w</c:v>
                  </c:pt>
                  <c:pt idx="8">
                    <c:v>&lt; 40</c:v>
                  </c:pt>
                  <c:pt idx="9">
                    <c:v>40 - 65</c:v>
                  </c:pt>
                  <c:pt idx="10">
                    <c:v>&gt; 65</c:v>
                  </c:pt>
                  <c:pt idx="13">
                    <c:v>de</c:v>
                  </c:pt>
                  <c:pt idx="14">
                    <c:v>fr</c:v>
                  </c:pt>
                  <c:pt idx="15">
                    <c:v>  </c:v>
                  </c:pt>
                  <c:pt idx="17">
                    <c:v>amb.</c:v>
                  </c:pt>
                  <c:pt idx="18">
                    <c:v>stat.</c:v>
                  </c:pt>
                  <c:pt idx="19">
                    <c:v>  </c:v>
                  </c:pt>
                  <c:pt idx="21">
                    <c:v>A</c:v>
                  </c:pt>
                  <c:pt idx="22">
                    <c:v>B</c:v>
                  </c:pt>
                  <c:pt idx="23">
                    <c:v>C</c:v>
                  </c:pt>
                  <c:pt idx="24">
                    <c:v> </c:v>
                  </c:pt>
                </c:lvl>
                <c:lvl>
                  <c:pt idx="0">
                    <c:v>TOTAL</c:v>
                  </c:pt>
                  <c:pt idx="3">
                    <c:v>GENRE</c:v>
                  </c:pt>
                  <c:pt idx="7">
                    <c:v>AGE</c:v>
                  </c:pt>
                  <c:pt idx="12">
                    <c:v>LANGUE</c:v>
                  </c:pt>
                  <c:pt idx="16">
                    <c:v>SECTEUR</c:v>
                  </c:pt>
                  <c:pt idx="20">
                    <c:v>DOMAINE D'ACTIVITE</c:v>
                  </c:pt>
                </c:lvl>
              </c:multiLvlStrCache>
            </c:multiLvlStrRef>
          </c:cat>
          <c:val>
            <c:numRef>
              <c:f>Bdürfnisdeck.!$D$8:$D$32</c:f>
              <c:numCache>
                <c:formatCode>0.00%</c:formatCode>
                <c:ptCount val="25"/>
                <c:pt idx="1">
                  <c:v>0.113</c:v>
                </c:pt>
                <c:pt idx="4">
                  <c:v>0.14599999999999999</c:v>
                </c:pt>
                <c:pt idx="5">
                  <c:v>0.09</c:v>
                </c:pt>
                <c:pt idx="8">
                  <c:v>7.4999999999999997E-2</c:v>
                </c:pt>
                <c:pt idx="9">
                  <c:v>0.11799999999999999</c:v>
                </c:pt>
                <c:pt idx="10">
                  <c:v>0.155</c:v>
                </c:pt>
                <c:pt idx="13">
                  <c:v>0.11</c:v>
                </c:pt>
                <c:pt idx="14">
                  <c:v>0.121</c:v>
                </c:pt>
                <c:pt idx="17">
                  <c:v>8.1000000000000003E-2</c:v>
                </c:pt>
                <c:pt idx="18">
                  <c:v>0.16400000000000001</c:v>
                </c:pt>
                <c:pt idx="21">
                  <c:v>8.1000000000000003E-2</c:v>
                </c:pt>
                <c:pt idx="22">
                  <c:v>0.22700000000000001</c:v>
                </c:pt>
                <c:pt idx="23" formatCode="General">
                  <c:v>0.13100000000000001</c:v>
                </c:pt>
              </c:numCache>
            </c:numRef>
          </c:val>
          <c:extLst xmlns:c16r2="http://schemas.microsoft.com/office/drawing/2015/06/chart">
            <c:ext xmlns:c16="http://schemas.microsoft.com/office/drawing/2014/chart" uri="{C3380CC4-5D6E-409C-BE32-E72D297353CC}">
              <c16:uniqueId val="{00000017-B746-4B2F-BD44-904392E85C9C}"/>
            </c:ext>
          </c:extLst>
        </c:ser>
        <c:ser>
          <c:idx val="2"/>
          <c:order val="2"/>
          <c:tx>
            <c:strRef>
              <c:f>Bdürfnisdeck.!$E$6</c:f>
              <c:strCache>
                <c:ptCount val="1"/>
                <c:pt idx="0">
                  <c:v>non</c:v>
                </c:pt>
              </c:strCache>
            </c:strRef>
          </c:tx>
          <c:spPr>
            <a:solidFill>
              <a:schemeClr val="accent3"/>
            </a:solidFill>
            <a:ln>
              <a:noFill/>
            </a:ln>
            <a:effectLst/>
          </c:spPr>
          <c:invertIfNegative val="0"/>
          <c:cat>
            <c:multiLvlStrRef>
              <c:f>Bdürfnisdeck.!$A$8:$B$32</c:f>
              <c:multiLvlStrCache>
                <c:ptCount val="25"/>
                <c:lvl>
                  <c:pt idx="4">
                    <c:v>m</c:v>
                  </c:pt>
                  <c:pt idx="5">
                    <c:v>w</c:v>
                  </c:pt>
                  <c:pt idx="8">
                    <c:v>&lt; 40</c:v>
                  </c:pt>
                  <c:pt idx="9">
                    <c:v>40 - 65</c:v>
                  </c:pt>
                  <c:pt idx="10">
                    <c:v>&gt; 65</c:v>
                  </c:pt>
                  <c:pt idx="13">
                    <c:v>de</c:v>
                  </c:pt>
                  <c:pt idx="14">
                    <c:v>fr</c:v>
                  </c:pt>
                  <c:pt idx="15">
                    <c:v>  </c:v>
                  </c:pt>
                  <c:pt idx="17">
                    <c:v>amb.</c:v>
                  </c:pt>
                  <c:pt idx="18">
                    <c:v>stat.</c:v>
                  </c:pt>
                  <c:pt idx="19">
                    <c:v>  </c:v>
                  </c:pt>
                  <c:pt idx="21">
                    <c:v>A</c:v>
                  </c:pt>
                  <c:pt idx="22">
                    <c:v>B</c:v>
                  </c:pt>
                  <c:pt idx="23">
                    <c:v>C</c:v>
                  </c:pt>
                  <c:pt idx="24">
                    <c:v> </c:v>
                  </c:pt>
                </c:lvl>
                <c:lvl>
                  <c:pt idx="0">
                    <c:v>TOTAL</c:v>
                  </c:pt>
                  <c:pt idx="3">
                    <c:v>GENRE</c:v>
                  </c:pt>
                  <c:pt idx="7">
                    <c:v>AGE</c:v>
                  </c:pt>
                  <c:pt idx="12">
                    <c:v>LANGUE</c:v>
                  </c:pt>
                  <c:pt idx="16">
                    <c:v>SECTEUR</c:v>
                  </c:pt>
                  <c:pt idx="20">
                    <c:v>DOMAINE D'ACTIVITE</c:v>
                  </c:pt>
                </c:lvl>
              </c:multiLvlStrCache>
            </c:multiLvlStrRef>
          </c:cat>
          <c:val>
            <c:numRef>
              <c:f>Bdürfnisdeck.!$E$8:$E$32</c:f>
              <c:numCache>
                <c:formatCode>0%</c:formatCode>
                <c:ptCount val="25"/>
                <c:pt idx="1">
                  <c:v>1.2E-2</c:v>
                </c:pt>
                <c:pt idx="4">
                  <c:v>8.9999999999999993E-3</c:v>
                </c:pt>
                <c:pt idx="5">
                  <c:v>1.4E-2</c:v>
                </c:pt>
                <c:pt idx="8">
                  <c:v>1.9E-2</c:v>
                </c:pt>
                <c:pt idx="9">
                  <c:v>5.0000000000000001E-3</c:v>
                </c:pt>
                <c:pt idx="10">
                  <c:v>5.7000000000000002E-2</c:v>
                </c:pt>
                <c:pt idx="13">
                  <c:v>1.0999999999999999E-2</c:v>
                </c:pt>
                <c:pt idx="14">
                  <c:v>1.7000000000000001E-2</c:v>
                </c:pt>
                <c:pt idx="17">
                  <c:v>1.0999999999999999E-2</c:v>
                </c:pt>
                <c:pt idx="18">
                  <c:v>1.4E-2</c:v>
                </c:pt>
                <c:pt idx="21">
                  <c:v>1.0999999999999999E-2</c:v>
                </c:pt>
                <c:pt idx="22">
                  <c:v>0</c:v>
                </c:pt>
                <c:pt idx="23">
                  <c:v>0.02</c:v>
                </c:pt>
              </c:numCache>
            </c:numRef>
          </c:val>
          <c:extLst xmlns:c16r2="http://schemas.microsoft.com/office/drawing/2015/06/chart">
            <c:ext xmlns:c16="http://schemas.microsoft.com/office/drawing/2014/chart" uri="{C3380CC4-5D6E-409C-BE32-E72D297353CC}">
              <c16:uniqueId val="{00000018-B746-4B2F-BD44-904392E85C9C}"/>
            </c:ext>
          </c:extLst>
        </c:ser>
        <c:dLbls>
          <c:showLegendKey val="0"/>
          <c:showVal val="0"/>
          <c:showCatName val="0"/>
          <c:showSerName val="0"/>
          <c:showPercent val="0"/>
          <c:showBubbleSize val="0"/>
        </c:dLbls>
        <c:gapWidth val="47"/>
        <c:overlap val="100"/>
        <c:axId val="46953600"/>
        <c:axId val="46955136"/>
        <c:extLst xmlns:c16r2="http://schemas.microsoft.com/office/drawing/2015/06/chart"/>
      </c:barChart>
      <c:catAx>
        <c:axId val="4695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de-DE"/>
          </a:p>
        </c:txPr>
        <c:crossAx val="46955136"/>
        <c:crosses val="autoZero"/>
        <c:auto val="1"/>
        <c:lblAlgn val="ctr"/>
        <c:lblOffset val="100"/>
        <c:noMultiLvlLbl val="0"/>
      </c:catAx>
      <c:valAx>
        <c:axId val="46955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6953600"/>
        <c:crosses val="autoZero"/>
        <c:crossBetween val="between"/>
        <c:majorUnit val="0.25"/>
      </c:valAx>
      <c:spPr>
        <a:pattFill prst="smGrid">
          <a:fgClr>
            <a:schemeClr val="bg1">
              <a:lumMod val="95000"/>
            </a:schemeClr>
          </a:fgClr>
          <a:bgClr>
            <a:schemeClr val="bg1"/>
          </a:bgClr>
        </a:pattFill>
        <a:ln>
          <a:noFill/>
        </a:ln>
        <a:effectLst/>
      </c:spPr>
    </c:plotArea>
    <c:legend>
      <c:legendPos val="r"/>
      <c:layout>
        <c:manualLayout>
          <c:xMode val="edge"/>
          <c:yMode val="edge"/>
          <c:x val="3.2071481481481479E-2"/>
          <c:y val="0.2016461664287891"/>
          <c:w val="9.5391481481481494E-2"/>
          <c:h val="8.8871897987000542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'Bdürnisdeck(2)'!$A$1</c:f>
          <c:strCache>
            <c:ptCount val="1"/>
            <c:pt idx="0">
              <c:v>Couverture des besoins</c:v>
            </c:pt>
          </c:strCache>
        </c:strRef>
      </c:tx>
      <c:layout>
        <c:manualLayout>
          <c:xMode val="edge"/>
          <c:yMode val="edge"/>
          <c:x val="1.8755925925925926E-2"/>
          <c:y val="3.8418103142512587E-2"/>
        </c:manualLayout>
      </c:layout>
      <c:overlay val="0"/>
      <c:spPr>
        <a:noFill/>
        <a:ln>
          <a:noFill/>
        </a:ln>
        <a:effectLst/>
      </c:spPr>
      <c:txPr>
        <a:bodyPr rot="0" spcFirstLastPara="1" vertOverflow="ellipsis" vert="horz" wrap="square" anchor="ctr" anchorCtr="1"/>
        <a:lstStyle/>
        <a:p>
          <a:pPr algn="l">
            <a:defRPr sz="10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20092296296296297"/>
          <c:y val="0.47688231538625242"/>
          <c:w val="0.7559568518518518"/>
          <c:h val="0.35972795630275944"/>
        </c:manualLayout>
      </c:layout>
      <c:barChart>
        <c:barDir val="bar"/>
        <c:grouping val="percentStacked"/>
        <c:varyColors val="0"/>
        <c:ser>
          <c:idx val="0"/>
          <c:order val="0"/>
          <c:tx>
            <c:strRef>
              <c:f>'Bdürnisdeck(2)'!$C$6</c:f>
              <c:strCache>
                <c:ptCount val="1"/>
                <c:pt idx="0">
                  <c:v>oui</c:v>
                </c:pt>
              </c:strCache>
            </c:strRef>
          </c:tx>
          <c:spPr>
            <a:solidFill>
              <a:schemeClr val="accent1"/>
            </a:solidFill>
            <a:ln>
              <a:noFill/>
            </a:ln>
            <a:effectLst/>
          </c:spPr>
          <c:invertIfNegative val="0"/>
          <c:dPt>
            <c:idx val="1"/>
            <c:invertIfNegative val="0"/>
            <c:bubble3D val="0"/>
            <c:extLst xmlns:c16r2="http://schemas.microsoft.com/office/drawing/2015/06/chart">
              <c:ext xmlns:c16="http://schemas.microsoft.com/office/drawing/2014/chart" uri="{C3380CC4-5D6E-409C-BE32-E72D297353CC}">
                <c16:uniqueId val="{00000001-1843-4D70-A81F-097E64F8868C}"/>
              </c:ext>
            </c:extLst>
          </c:dPt>
          <c:dPt>
            <c:idx val="8"/>
            <c:invertIfNegative val="0"/>
            <c:bubble3D val="0"/>
            <c:extLst xmlns:c16r2="http://schemas.microsoft.com/office/drawing/2015/06/chart">
              <c:ext xmlns:c16="http://schemas.microsoft.com/office/drawing/2014/chart" uri="{C3380CC4-5D6E-409C-BE32-E72D297353CC}">
                <c16:uniqueId val="{00000003-1843-4D70-A81F-097E64F8868C}"/>
              </c:ext>
            </c:extLst>
          </c:dPt>
          <c:dPt>
            <c:idx val="9"/>
            <c:invertIfNegative val="0"/>
            <c:bubble3D val="0"/>
            <c:extLst xmlns:c16r2="http://schemas.microsoft.com/office/drawing/2015/06/chart">
              <c:ext xmlns:c16="http://schemas.microsoft.com/office/drawing/2014/chart" uri="{C3380CC4-5D6E-409C-BE32-E72D297353CC}">
                <c16:uniqueId val="{00000005-1843-4D70-A81F-097E64F8868C}"/>
              </c:ext>
            </c:extLst>
          </c:dPt>
          <c:dPt>
            <c:idx val="10"/>
            <c:invertIfNegative val="0"/>
            <c:bubble3D val="0"/>
            <c:extLst xmlns:c16r2="http://schemas.microsoft.com/office/drawing/2015/06/chart">
              <c:ext xmlns:c16="http://schemas.microsoft.com/office/drawing/2014/chart" uri="{C3380CC4-5D6E-409C-BE32-E72D297353CC}">
                <c16:uniqueId val="{00000007-1843-4D70-A81F-097E64F8868C}"/>
              </c:ext>
            </c:extLst>
          </c:dPt>
          <c:dPt>
            <c:idx val="13"/>
            <c:invertIfNegative val="0"/>
            <c:bubble3D val="0"/>
            <c:extLst xmlns:c16r2="http://schemas.microsoft.com/office/drawing/2015/06/chart">
              <c:ext xmlns:c16="http://schemas.microsoft.com/office/drawing/2014/chart" uri="{C3380CC4-5D6E-409C-BE32-E72D297353CC}">
                <c16:uniqueId val="{00000009-1843-4D70-A81F-097E64F8868C}"/>
              </c:ext>
            </c:extLst>
          </c:dPt>
          <c:dPt>
            <c:idx val="14"/>
            <c:invertIfNegative val="0"/>
            <c:bubble3D val="0"/>
            <c:extLst xmlns:c16r2="http://schemas.microsoft.com/office/drawing/2015/06/chart">
              <c:ext xmlns:c16="http://schemas.microsoft.com/office/drawing/2014/chart" uri="{C3380CC4-5D6E-409C-BE32-E72D297353CC}">
                <c16:uniqueId val="{0000000B-1843-4D70-A81F-097E64F8868C}"/>
              </c:ext>
            </c:extLst>
          </c:dPt>
          <c:dPt>
            <c:idx val="17"/>
            <c:invertIfNegative val="0"/>
            <c:bubble3D val="0"/>
            <c:extLst xmlns:c16r2="http://schemas.microsoft.com/office/drawing/2015/06/chart">
              <c:ext xmlns:c16="http://schemas.microsoft.com/office/drawing/2014/chart" uri="{C3380CC4-5D6E-409C-BE32-E72D297353CC}">
                <c16:uniqueId val="{0000000D-1843-4D70-A81F-097E64F8868C}"/>
              </c:ext>
            </c:extLst>
          </c:dPt>
          <c:dPt>
            <c:idx val="18"/>
            <c:invertIfNegative val="0"/>
            <c:bubble3D val="0"/>
            <c:extLst xmlns:c16r2="http://schemas.microsoft.com/office/drawing/2015/06/chart">
              <c:ext xmlns:c16="http://schemas.microsoft.com/office/drawing/2014/chart" uri="{C3380CC4-5D6E-409C-BE32-E72D297353CC}">
                <c16:uniqueId val="{0000000F-1843-4D70-A81F-097E64F8868C}"/>
              </c:ext>
            </c:extLst>
          </c:dPt>
          <c:dPt>
            <c:idx val="21"/>
            <c:invertIfNegative val="0"/>
            <c:bubble3D val="0"/>
            <c:extLst xmlns:c16r2="http://schemas.microsoft.com/office/drawing/2015/06/chart">
              <c:ext xmlns:c16="http://schemas.microsoft.com/office/drawing/2014/chart" uri="{C3380CC4-5D6E-409C-BE32-E72D297353CC}">
                <c16:uniqueId val="{00000011-1843-4D70-A81F-097E64F8868C}"/>
              </c:ext>
            </c:extLst>
          </c:dPt>
          <c:dPt>
            <c:idx val="22"/>
            <c:invertIfNegative val="0"/>
            <c:bubble3D val="0"/>
            <c:extLst xmlns:c16r2="http://schemas.microsoft.com/office/drawing/2015/06/chart">
              <c:ext xmlns:c16="http://schemas.microsoft.com/office/drawing/2014/chart" uri="{C3380CC4-5D6E-409C-BE32-E72D297353CC}">
                <c16:uniqueId val="{00000013-1843-4D70-A81F-097E64F8868C}"/>
              </c:ext>
            </c:extLst>
          </c:dPt>
          <c:dPt>
            <c:idx val="23"/>
            <c:invertIfNegative val="0"/>
            <c:bubble3D val="0"/>
            <c:extLst xmlns:c16r2="http://schemas.microsoft.com/office/drawing/2015/06/chart">
              <c:ext xmlns:c16="http://schemas.microsoft.com/office/drawing/2014/chart" uri="{C3380CC4-5D6E-409C-BE32-E72D297353CC}">
                <c16:uniqueId val="{00000015-1843-4D70-A81F-097E64F8868C}"/>
              </c:ext>
            </c:extLst>
          </c:dPt>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'Bdürnisdeck(2)'!$B$9:$B$10</c:f>
              <c:strCache>
                <c:ptCount val="2"/>
                <c:pt idx="0">
                  <c:v>Membres de la FMH (N=451)</c:v>
                </c:pt>
                <c:pt idx="1">
                  <c:v>Médecins concernés (N=117)</c:v>
                </c:pt>
              </c:strCache>
            </c:strRef>
          </c:cat>
          <c:val>
            <c:numRef>
              <c:f>'Bdürnisdeck(2)'!$C$9:$C$10</c:f>
              <c:numCache>
                <c:formatCode>0%</c:formatCode>
                <c:ptCount val="2"/>
                <c:pt idx="0">
                  <c:v>0.875</c:v>
                </c:pt>
                <c:pt idx="1">
                  <c:v>0.62393162393162394</c:v>
                </c:pt>
              </c:numCache>
            </c:numRef>
          </c:val>
          <c:extLst xmlns:c16r2="http://schemas.microsoft.com/office/drawing/2015/06/chart">
            <c:ext xmlns:c16="http://schemas.microsoft.com/office/drawing/2014/chart" uri="{C3380CC4-5D6E-409C-BE32-E72D297353CC}">
              <c16:uniqueId val="{00000016-1843-4D70-A81F-097E64F8868C}"/>
            </c:ext>
          </c:extLst>
        </c:ser>
        <c:ser>
          <c:idx val="1"/>
          <c:order val="1"/>
          <c:tx>
            <c:strRef>
              <c:f>'Bdürnisdeck(2)'!$D$6</c:f>
              <c:strCache>
                <c:ptCount val="1"/>
                <c:pt idx="0">
                  <c:v>en partie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'Bdürnisdeck(2)'!$B$9:$B$10</c:f>
              <c:strCache>
                <c:ptCount val="2"/>
                <c:pt idx="0">
                  <c:v>Membres de la FMH (N=451)</c:v>
                </c:pt>
                <c:pt idx="1">
                  <c:v>Médecins concernés (N=117)</c:v>
                </c:pt>
              </c:strCache>
            </c:strRef>
          </c:cat>
          <c:val>
            <c:numRef>
              <c:f>'Bdürnisdeck(2)'!$D$9:$D$10</c:f>
              <c:numCache>
                <c:formatCode>0%</c:formatCode>
                <c:ptCount val="2"/>
                <c:pt idx="0">
                  <c:v>0.113</c:v>
                </c:pt>
                <c:pt idx="1">
                  <c:v>0.29914529914529914</c:v>
                </c:pt>
              </c:numCache>
            </c:numRef>
          </c:val>
          <c:extLst xmlns:c16r2="http://schemas.microsoft.com/office/drawing/2015/06/chart">
            <c:ext xmlns:c16="http://schemas.microsoft.com/office/drawing/2014/chart" uri="{C3380CC4-5D6E-409C-BE32-E72D297353CC}">
              <c16:uniqueId val="{00000017-1843-4D70-A81F-097E64F8868C}"/>
            </c:ext>
          </c:extLst>
        </c:ser>
        <c:ser>
          <c:idx val="2"/>
          <c:order val="2"/>
          <c:tx>
            <c:strRef>
              <c:f>'Bdürnisdeck(2)'!$E$6</c:f>
              <c:strCache>
                <c:ptCount val="1"/>
                <c:pt idx="0">
                  <c:v>non</c:v>
                </c:pt>
              </c:strCache>
            </c:strRef>
          </c:tx>
          <c:spPr>
            <a:solidFill>
              <a:schemeClr val="accent3"/>
            </a:solidFill>
            <a:ln>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1843-4D70-A81F-097E64F8868C}"/>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'Bdürnisdeck(2)'!$B$9:$B$10</c:f>
              <c:strCache>
                <c:ptCount val="2"/>
                <c:pt idx="0">
                  <c:v>Membres de la FMH (N=451)</c:v>
                </c:pt>
                <c:pt idx="1">
                  <c:v>Médecins concernés (N=117)</c:v>
                </c:pt>
              </c:strCache>
            </c:strRef>
          </c:cat>
          <c:val>
            <c:numRef>
              <c:f>'Bdürnisdeck(2)'!$E$9:$E$10</c:f>
              <c:numCache>
                <c:formatCode>0%</c:formatCode>
                <c:ptCount val="2"/>
                <c:pt idx="0">
                  <c:v>1.2E-2</c:v>
                </c:pt>
                <c:pt idx="1">
                  <c:v>7.6923076923076927E-2</c:v>
                </c:pt>
              </c:numCache>
            </c:numRef>
          </c:val>
          <c:extLst xmlns:c16r2="http://schemas.microsoft.com/office/drawing/2015/06/chart">
            <c:ext xmlns:c16="http://schemas.microsoft.com/office/drawing/2014/chart" uri="{C3380CC4-5D6E-409C-BE32-E72D297353CC}">
              <c16:uniqueId val="{00000018-1843-4D70-A81F-097E64F8868C}"/>
            </c:ext>
          </c:extLst>
        </c:ser>
        <c:dLbls>
          <c:showLegendKey val="0"/>
          <c:showVal val="0"/>
          <c:showCatName val="0"/>
          <c:showSerName val="0"/>
          <c:showPercent val="0"/>
          <c:showBubbleSize val="0"/>
        </c:dLbls>
        <c:gapWidth val="107"/>
        <c:overlap val="100"/>
        <c:axId val="47713664"/>
        <c:axId val="47719552"/>
        <c:extLst xmlns:c16r2="http://schemas.microsoft.com/office/drawing/2015/06/chart"/>
      </c:barChart>
      <c:catAx>
        <c:axId val="47713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de-DE"/>
          </a:p>
        </c:txPr>
        <c:crossAx val="47719552"/>
        <c:crosses val="autoZero"/>
        <c:auto val="1"/>
        <c:lblAlgn val="ctr"/>
        <c:lblOffset val="100"/>
        <c:noMultiLvlLbl val="0"/>
      </c:catAx>
      <c:valAx>
        <c:axId val="477195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crossAx val="47713664"/>
        <c:crosses val="autoZero"/>
        <c:crossBetween val="between"/>
        <c:majorUnit val="0.25"/>
      </c:valAx>
      <c:spPr>
        <a:pattFill prst="smGrid">
          <a:fgClr>
            <a:schemeClr val="bg1">
              <a:lumMod val="95000"/>
            </a:schemeClr>
          </a:fgClr>
          <a:bgClr>
            <a:schemeClr val="bg1"/>
          </a:bgClr>
        </a:pattFill>
        <a:ln>
          <a:noFill/>
        </a:ln>
        <a:effectLst/>
      </c:spPr>
    </c:plotArea>
    <c:legend>
      <c:legendPos val="r"/>
      <c:layout>
        <c:manualLayout>
          <c:xMode val="edge"/>
          <c:yMode val="edge"/>
          <c:x val="0.19199740740740739"/>
          <c:y val="0.86315386252394122"/>
          <c:w val="0.19336537037037038"/>
          <c:h val="3.6968304666905781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0.01099</cdr:x>
      <cdr:y>0.09376</cdr:y>
    </cdr:from>
    <cdr:to>
      <cdr:x>0.97231</cdr:x>
      <cdr:y>0.19288</cdr:y>
    </cdr:to>
    <cdr:sp macro="" textlink="">
      <cdr:nvSpPr>
        <cdr:cNvPr id="2" name="Textfeld 1"/>
        <cdr:cNvSpPr txBox="1"/>
      </cdr:nvSpPr>
      <cdr:spPr>
        <a:xfrm xmlns:a="http://schemas.openxmlformats.org/drawingml/2006/main">
          <a:off x="59358" y="343662"/>
          <a:ext cx="5191128" cy="3632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rPr>
            <a:t>Question</a:t>
          </a:r>
          <a:r>
            <a:rPr lang="en-US" sz="700">
              <a:solidFill>
                <a:schemeClr val="bg1">
                  <a:lumMod val="50000"/>
                </a:schemeClr>
              </a:solidFill>
            </a:rPr>
            <a:t>: connaissez-vous ReMed, le réseau de soutien pour médecins? (n=814)</a:t>
          </a:r>
        </a:p>
      </cdr:txBody>
    </cdr:sp>
  </cdr:relSizeAnchor>
  <cdr:relSizeAnchor xmlns:cdr="http://schemas.openxmlformats.org/drawingml/2006/chartDrawing">
    <cdr:from>
      <cdr:x>0.01787</cdr:x>
      <cdr:y>0.94248</cdr:y>
    </cdr:from>
    <cdr:to>
      <cdr:x>0.97919</cdr:x>
      <cdr:y>0.99714</cdr:y>
    </cdr:to>
    <cdr:sp macro="" textlink="">
      <cdr:nvSpPr>
        <cdr:cNvPr id="3" name="Textfeld 1"/>
        <cdr:cNvSpPr txBox="1"/>
      </cdr:nvSpPr>
      <cdr:spPr>
        <a:xfrm xmlns:a="http://schemas.openxmlformats.org/drawingml/2006/main">
          <a:off x="96498" y="3246119"/>
          <a:ext cx="5191128" cy="1882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rPr>
            <a:t>source: enquête</a:t>
          </a:r>
          <a:r>
            <a:rPr lang="de-CH" sz="600" baseline="0">
              <a:solidFill>
                <a:schemeClr val="bg1">
                  <a:lumMod val="50000"/>
                </a:schemeClr>
              </a:solidFill>
            </a:rPr>
            <a:t> en ligne des membres de la FMH</a:t>
          </a:r>
          <a:r>
            <a:rPr lang="de-CH" sz="600">
              <a:solidFill>
                <a:schemeClr val="bg1">
                  <a:lumMod val="50000"/>
                </a:schemeClr>
              </a:solidFill>
            </a:rPr>
            <a:t>, socialdesign (2015)</a:t>
          </a:r>
        </a:p>
      </cdr:txBody>
    </cdr:sp>
  </cdr:relSizeAnchor>
  <cdr:relSizeAnchor xmlns:cdr="http://schemas.openxmlformats.org/drawingml/2006/chartDrawing">
    <cdr:from>
      <cdr:x>0.42757</cdr:x>
      <cdr:y>0.18289</cdr:y>
    </cdr:from>
    <cdr:to>
      <cdr:x>1</cdr:x>
      <cdr:y>0.28201</cdr:y>
    </cdr:to>
    <cdr:sp macro="" textlink="">
      <cdr:nvSpPr>
        <cdr:cNvPr id="4" name="Textfeld 1"/>
        <cdr:cNvSpPr txBox="1"/>
      </cdr:nvSpPr>
      <cdr:spPr>
        <a:xfrm xmlns:a="http://schemas.openxmlformats.org/drawingml/2006/main">
          <a:off x="2308860" y="670335"/>
          <a:ext cx="3091140" cy="3632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CH" sz="1000">
            <a:solidFill>
              <a:schemeClr val="bg1">
                <a:lumMod val="50000"/>
              </a:schemeClr>
            </a:solidFill>
          </a:endParaRPr>
        </a:p>
      </cdr:txBody>
    </cdr:sp>
  </cdr:relSizeAnchor>
  <cdr:relSizeAnchor xmlns:cdr="http://schemas.openxmlformats.org/drawingml/2006/chartDrawing">
    <cdr:from>
      <cdr:x>0.43886</cdr:x>
      <cdr:y>0.158</cdr:y>
    </cdr:from>
    <cdr:to>
      <cdr:x>0.63923</cdr:x>
      <cdr:y>0.24116</cdr:y>
    </cdr:to>
    <cdr:sp macro="" textlink="">
      <cdr:nvSpPr>
        <cdr:cNvPr id="5" name="Textfeld 4"/>
        <cdr:cNvSpPr txBox="1"/>
      </cdr:nvSpPr>
      <cdr:spPr>
        <a:xfrm xmlns:a="http://schemas.openxmlformats.org/drawingml/2006/main">
          <a:off x="2369820" y="579120"/>
          <a:ext cx="108204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a:p>
      </cdr:txBody>
    </cdr:sp>
  </cdr:relSizeAnchor>
  <cdr:relSizeAnchor xmlns:cdr="http://schemas.openxmlformats.org/drawingml/2006/chartDrawing">
    <cdr:from>
      <cdr:x>0.43603</cdr:x>
      <cdr:y>0.16632</cdr:y>
    </cdr:from>
    <cdr:to>
      <cdr:x>0.92851</cdr:x>
      <cdr:y>0.22661</cdr:y>
    </cdr:to>
    <cdr:sp macro="" textlink="">
      <cdr:nvSpPr>
        <cdr:cNvPr id="6" name="Textfeld 5"/>
        <cdr:cNvSpPr txBox="1"/>
      </cdr:nvSpPr>
      <cdr:spPr>
        <a:xfrm xmlns:a="http://schemas.openxmlformats.org/drawingml/2006/main">
          <a:off x="2354580" y="609600"/>
          <a:ext cx="2659380" cy="22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a:p>
      </cdr:txBody>
    </cdr:sp>
  </cdr:relSizeAnchor>
  <cdr:relSizeAnchor xmlns:cdr="http://schemas.openxmlformats.org/drawingml/2006/chartDrawing">
    <cdr:from>
      <cdr:x>0.6096</cdr:x>
      <cdr:y>0.87526</cdr:y>
    </cdr:from>
    <cdr:to>
      <cdr:x>0.95673</cdr:x>
      <cdr:y>1</cdr:y>
    </cdr:to>
    <cdr:sp macro="" textlink="">
      <cdr:nvSpPr>
        <cdr:cNvPr id="7" name="Textfeld 6"/>
        <cdr:cNvSpPr txBox="1"/>
      </cdr:nvSpPr>
      <cdr:spPr>
        <a:xfrm xmlns:a="http://schemas.openxmlformats.org/drawingml/2006/main">
          <a:off x="3291840" y="3208020"/>
          <a:ext cx="187452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de-CH" sz="600">
              <a:solidFill>
                <a:schemeClr val="bg1">
                  <a:lumMod val="50000"/>
                </a:schemeClr>
              </a:solidFill>
            </a:rPr>
            <a:t>Domianes</a:t>
          </a:r>
          <a:r>
            <a:rPr lang="de-CH" sz="600" baseline="0">
              <a:solidFill>
                <a:schemeClr val="bg1">
                  <a:lumMod val="50000"/>
                </a:schemeClr>
              </a:solidFill>
            </a:rPr>
            <a:t> d'activité</a:t>
          </a:r>
          <a:r>
            <a:rPr lang="de-CH" sz="600">
              <a:solidFill>
                <a:schemeClr val="bg1">
                  <a:lumMod val="50000"/>
                </a:schemeClr>
              </a:solidFill>
            </a:rPr>
            <a:t>: </a:t>
          </a:r>
          <a:endParaRPr lang="de-CH" sz="500">
            <a:solidFill>
              <a:schemeClr val="bg1">
                <a:lumMod val="50000"/>
              </a:schemeClr>
            </a:solidFill>
          </a:endParaRPr>
        </a:p>
        <a:p xmlns:a="http://schemas.openxmlformats.org/drawingml/2006/main">
          <a:pPr algn="r"/>
          <a:r>
            <a:rPr lang="de-CH" sz="600">
              <a:solidFill>
                <a:schemeClr val="bg1">
                  <a:lumMod val="50000"/>
                </a:schemeClr>
              </a:solidFill>
            </a:rPr>
            <a:t>(A) Médecine de base, y c. gynécologie</a:t>
          </a:r>
        </a:p>
        <a:p xmlns:a="http://schemas.openxmlformats.org/drawingml/2006/main">
          <a:pPr algn="r"/>
          <a:r>
            <a:rPr lang="de-CH" sz="600">
              <a:solidFill>
                <a:schemeClr val="bg1">
                  <a:lumMod val="50000"/>
                </a:schemeClr>
              </a:solidFill>
            </a:rPr>
            <a:t>(B) Psychiatrie et psychothérapie (y c. pédopsy.)</a:t>
          </a:r>
        </a:p>
        <a:p xmlns:a="http://schemas.openxmlformats.org/drawingml/2006/main">
          <a:pPr algn="r"/>
          <a:r>
            <a:rPr lang="de-CH" sz="600">
              <a:solidFill>
                <a:schemeClr val="bg1">
                  <a:lumMod val="50000"/>
                </a:schemeClr>
              </a:solidFill>
            </a:rPr>
            <a:t>(C) Autres</a:t>
          </a:r>
        </a:p>
      </cdr:txBody>
    </cdr:sp>
  </cdr:relSizeAnchor>
</c:userShapes>
</file>

<file path=ppt/drawings/drawing2.xml><?xml version="1.0" encoding="utf-8"?>
<c:userShapes xmlns:c="http://schemas.openxmlformats.org/drawingml/2006/chart">
  <cdr:relSizeAnchor xmlns:cdr="http://schemas.openxmlformats.org/drawingml/2006/chartDrawing">
    <cdr:from>
      <cdr:x>0.01213</cdr:x>
      <cdr:y>0.1</cdr:y>
    </cdr:from>
    <cdr:to>
      <cdr:x>0.96949</cdr:x>
      <cdr:y>0.16981</cdr:y>
    </cdr:to>
    <cdr:sp macro="" textlink="">
      <cdr:nvSpPr>
        <cdr:cNvPr id="2" name="Textfeld 1"/>
        <cdr:cNvSpPr txBox="1"/>
      </cdr:nvSpPr>
      <cdr:spPr>
        <a:xfrm xmlns:a="http://schemas.openxmlformats.org/drawingml/2006/main">
          <a:off x="68580" y="363474"/>
          <a:ext cx="5410454" cy="253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rPr>
            <a:t>Question</a:t>
          </a:r>
          <a:r>
            <a:rPr lang="en-US" sz="700">
              <a:solidFill>
                <a:schemeClr val="bg1">
                  <a:lumMod val="50000"/>
                </a:schemeClr>
              </a:solidFill>
            </a:rPr>
            <a:t>: quelle offre de ReMed connaissez-vous? (plsuieurs</a:t>
          </a:r>
          <a:r>
            <a:rPr lang="en-US" sz="700" baseline="0">
              <a:solidFill>
                <a:schemeClr val="bg1">
                  <a:lumMod val="50000"/>
                </a:schemeClr>
              </a:solidFill>
            </a:rPr>
            <a:t> réponses possibles</a:t>
          </a:r>
          <a:r>
            <a:rPr lang="en-US" sz="700">
              <a:solidFill>
                <a:schemeClr val="bg1">
                  <a:lumMod val="50000"/>
                </a:schemeClr>
              </a:solidFill>
            </a:rPr>
            <a:t>)*</a:t>
          </a:r>
        </a:p>
      </cdr:txBody>
    </cdr:sp>
  </cdr:relSizeAnchor>
  <cdr:relSizeAnchor xmlns:cdr="http://schemas.openxmlformats.org/drawingml/2006/chartDrawing">
    <cdr:from>
      <cdr:x>0.01787</cdr:x>
      <cdr:y>0.92995</cdr:y>
    </cdr:from>
    <cdr:to>
      <cdr:x>0.97919</cdr:x>
      <cdr:y>0.99714</cdr:y>
    </cdr:to>
    <cdr:sp macro="" textlink="">
      <cdr:nvSpPr>
        <cdr:cNvPr id="3" name="Textfeld 1"/>
        <cdr:cNvSpPr txBox="1"/>
      </cdr:nvSpPr>
      <cdr:spPr>
        <a:xfrm xmlns:a="http://schemas.openxmlformats.org/drawingml/2006/main">
          <a:off x="96498" y="2933701"/>
          <a:ext cx="5191128" cy="2119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rPr>
            <a:t>source: enquête en ligne des membres de la FMH ou</a:t>
          </a:r>
          <a:r>
            <a:rPr lang="de-CH" sz="600" baseline="0">
              <a:solidFill>
                <a:schemeClr val="bg1">
                  <a:lumMod val="50000"/>
                </a:schemeClr>
              </a:solidFill>
            </a:rPr>
            <a:t> des personnes concernées</a:t>
          </a:r>
          <a:r>
            <a:rPr lang="de-CH" sz="600">
              <a:solidFill>
                <a:schemeClr val="bg1">
                  <a:lumMod val="50000"/>
                </a:schemeClr>
              </a:solidFill>
            </a:rPr>
            <a:t>, socialdesign (2015)</a:t>
          </a:r>
        </a:p>
      </cdr:txBody>
    </cdr:sp>
  </cdr:relSizeAnchor>
  <cdr:relSizeAnchor xmlns:cdr="http://schemas.openxmlformats.org/drawingml/2006/chartDrawing">
    <cdr:from>
      <cdr:x>0.69304</cdr:x>
      <cdr:y>0.60797</cdr:y>
    </cdr:from>
    <cdr:to>
      <cdr:x>1</cdr:x>
      <cdr:y>1</cdr:y>
    </cdr:to>
    <cdr:sp macro="" textlink="">
      <cdr:nvSpPr>
        <cdr:cNvPr id="4" name="Textfeld 1"/>
        <cdr:cNvSpPr txBox="1"/>
      </cdr:nvSpPr>
      <cdr:spPr>
        <a:xfrm xmlns:a="http://schemas.openxmlformats.org/drawingml/2006/main">
          <a:off x="3916680" y="2209800"/>
          <a:ext cx="1734780" cy="14249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u="none">
              <a:solidFill>
                <a:schemeClr val="bg1">
                  <a:lumMod val="75000"/>
                </a:schemeClr>
              </a:solidFill>
            </a:rPr>
            <a:t>* Dans le cadre de l’enquête auprès des membres de la FMH, la question de la notoriété des différentes offres a été limitée à ceux qui avaient indiqué connaître ReMed. Mais les pourcentages de réfèrent à l’ensemble de l’échantillon, c.-à-d. à la part de ceux ayant indiqué connaître une offre déterminée</a:t>
          </a:r>
        </a:p>
      </cdr:txBody>
    </cdr:sp>
  </cdr:relSizeAnchor>
</c:userShapes>
</file>

<file path=ppt/drawings/drawing3.xml><?xml version="1.0" encoding="utf-8"?>
<c:userShapes xmlns:c="http://schemas.openxmlformats.org/drawingml/2006/chart">
  <cdr:relSizeAnchor xmlns:cdr="http://schemas.openxmlformats.org/drawingml/2006/chartDrawing">
    <cdr:from>
      <cdr:x>0.00847</cdr:x>
      <cdr:y>0.0979</cdr:y>
    </cdr:from>
    <cdr:to>
      <cdr:x>0.97513</cdr:x>
      <cdr:y>0.22254</cdr:y>
    </cdr:to>
    <cdr:sp macro="" textlink="">
      <cdr:nvSpPr>
        <cdr:cNvPr id="2" name="Textfeld 1"/>
        <cdr:cNvSpPr txBox="1"/>
      </cdr:nvSpPr>
      <cdr:spPr>
        <a:xfrm xmlns:a="http://schemas.openxmlformats.org/drawingml/2006/main">
          <a:off x="45720" y="355980"/>
          <a:ext cx="5220006" cy="4531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rPr>
            <a:t>Question</a:t>
          </a:r>
          <a:r>
            <a:rPr lang="en-US" sz="700">
              <a:solidFill>
                <a:schemeClr val="bg1">
                  <a:lumMod val="50000"/>
                </a:schemeClr>
              </a:solidFill>
            </a:rPr>
            <a:t>: comment avez-vous entendu parler de ReMed? (plusieurs</a:t>
          </a:r>
          <a:r>
            <a:rPr lang="en-US" sz="700" baseline="0">
              <a:solidFill>
                <a:schemeClr val="bg1">
                  <a:lumMod val="50000"/>
                </a:schemeClr>
              </a:solidFill>
            </a:rPr>
            <a:t> réponses possibles</a:t>
          </a:r>
          <a:r>
            <a:rPr lang="en-US" sz="700">
              <a:solidFill>
                <a:schemeClr val="bg1">
                  <a:lumMod val="50000"/>
                </a:schemeClr>
              </a:solidFill>
            </a:rPr>
            <a:t>)
</a:t>
          </a:r>
        </a:p>
      </cdr:txBody>
    </cdr:sp>
  </cdr:relSizeAnchor>
  <cdr:relSizeAnchor xmlns:cdr="http://schemas.openxmlformats.org/drawingml/2006/chartDrawing">
    <cdr:from>
      <cdr:x>0.01787</cdr:x>
      <cdr:y>0.93049</cdr:y>
    </cdr:from>
    <cdr:to>
      <cdr:x>0.97919</cdr:x>
      <cdr:y>0.99714</cdr:y>
    </cdr:to>
    <cdr:sp macro="" textlink="">
      <cdr:nvSpPr>
        <cdr:cNvPr id="3" name="Textfeld 1"/>
        <cdr:cNvSpPr txBox="1"/>
      </cdr:nvSpPr>
      <cdr:spPr>
        <a:xfrm xmlns:a="http://schemas.openxmlformats.org/drawingml/2006/main">
          <a:off x="96498" y="3383279"/>
          <a:ext cx="5191128" cy="2423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rPr>
            <a:t>source: enquête en ligne des membres de la FMH ou des personnes concernées, socialdesign (2015)</a:t>
          </a:r>
        </a:p>
      </cdr:txBody>
    </cdr:sp>
  </cdr:relSizeAnchor>
  <cdr:relSizeAnchor xmlns:cdr="http://schemas.openxmlformats.org/drawingml/2006/chartDrawing">
    <cdr:from>
      <cdr:x>0.67827</cdr:x>
      <cdr:y>0.71254</cdr:y>
    </cdr:from>
    <cdr:to>
      <cdr:x>0.99953</cdr:x>
      <cdr:y>1</cdr:y>
    </cdr:to>
    <cdr:sp macro="" textlink="">
      <cdr:nvSpPr>
        <cdr:cNvPr id="4" name="Textfeld 1"/>
        <cdr:cNvSpPr txBox="1"/>
      </cdr:nvSpPr>
      <cdr:spPr>
        <a:xfrm xmlns:a="http://schemas.openxmlformats.org/drawingml/2006/main">
          <a:off x="3662680" y="2590800"/>
          <a:ext cx="1734780" cy="1045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u="none">
              <a:solidFill>
                <a:schemeClr val="bg1">
                  <a:lumMod val="75000"/>
                </a:schemeClr>
              </a:solidFill>
            </a:rPr>
            <a:t>* Dans le cadre de l’enquête auprès des membres de la FMH, la question a été limitée à ceux qui avaient indiqué connaître ReMed  (N=451)</a:t>
          </a:r>
        </a:p>
        <a:p xmlns:a="http://schemas.openxmlformats.org/drawingml/2006/main">
          <a:endParaRPr lang="en-US" sz="700" u="none">
            <a:solidFill>
              <a:schemeClr val="bg1">
                <a:lumMod val="75000"/>
              </a:schemeClr>
            </a:solidFill>
          </a:endParaRPr>
        </a:p>
        <a:p xmlns:a="http://schemas.openxmlformats.org/drawingml/2006/main">
          <a:r>
            <a:rPr lang="en-US" sz="700" u="none">
              <a:solidFill>
                <a:schemeClr val="bg1">
                  <a:lumMod val="75000"/>
                </a:schemeClr>
              </a:solidFill>
            </a:rPr>
            <a:t>BMS: Bulletin des médecins suisses, </a:t>
          </a:r>
        </a:p>
      </cdr:txBody>
    </cdr:sp>
  </cdr:relSizeAnchor>
</c:userShapes>
</file>

<file path=ppt/drawings/drawing4.xml><?xml version="1.0" encoding="utf-8"?>
<c:userShapes xmlns:c="http://schemas.openxmlformats.org/drawingml/2006/chart">
  <cdr:relSizeAnchor xmlns:cdr="http://schemas.openxmlformats.org/drawingml/2006/chartDrawing">
    <cdr:from>
      <cdr:x>0.01213</cdr:x>
      <cdr:y>0.1</cdr:y>
    </cdr:from>
    <cdr:to>
      <cdr:x>0.96949</cdr:x>
      <cdr:y>0.16981</cdr:y>
    </cdr:to>
    <cdr:sp macro="" textlink="">
      <cdr:nvSpPr>
        <cdr:cNvPr id="2" name="Textfeld 1"/>
        <cdr:cNvSpPr txBox="1"/>
      </cdr:nvSpPr>
      <cdr:spPr>
        <a:xfrm xmlns:a="http://schemas.openxmlformats.org/drawingml/2006/main">
          <a:off x="68580" y="363474"/>
          <a:ext cx="5410454" cy="253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rPr>
            <a:t>Question</a:t>
          </a:r>
          <a:r>
            <a:rPr lang="en-US" sz="700">
              <a:solidFill>
                <a:schemeClr val="bg1">
                  <a:lumMod val="50000"/>
                </a:schemeClr>
              </a:solidFill>
            </a:rPr>
            <a:t>: quelle offre de  ReMed avez-vous</a:t>
          </a:r>
          <a:r>
            <a:rPr lang="en-US" sz="700" baseline="0">
              <a:solidFill>
                <a:schemeClr val="bg1">
                  <a:lumMod val="50000"/>
                </a:schemeClr>
              </a:solidFill>
            </a:rPr>
            <a:t> sollicitée </a:t>
          </a:r>
          <a:r>
            <a:rPr lang="en-US" sz="700">
              <a:solidFill>
                <a:schemeClr val="bg1">
                  <a:lumMod val="50000"/>
                </a:schemeClr>
              </a:solidFill>
            </a:rPr>
            <a:t>? (plusieurs réponses possibles)*</a:t>
          </a:r>
        </a:p>
      </cdr:txBody>
    </cdr:sp>
  </cdr:relSizeAnchor>
  <cdr:relSizeAnchor xmlns:cdr="http://schemas.openxmlformats.org/drawingml/2006/chartDrawing">
    <cdr:from>
      <cdr:x>0.01787</cdr:x>
      <cdr:y>0.92995</cdr:y>
    </cdr:from>
    <cdr:to>
      <cdr:x>0.97919</cdr:x>
      <cdr:y>0.99714</cdr:y>
    </cdr:to>
    <cdr:sp macro="" textlink="">
      <cdr:nvSpPr>
        <cdr:cNvPr id="3" name="Textfeld 1"/>
        <cdr:cNvSpPr txBox="1"/>
      </cdr:nvSpPr>
      <cdr:spPr>
        <a:xfrm xmlns:a="http://schemas.openxmlformats.org/drawingml/2006/main">
          <a:off x="96498" y="2933701"/>
          <a:ext cx="5191128" cy="2119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rPr>
            <a:t>source: enquête en ligne des des personnes concernées, socialdesign (2015)</a:t>
          </a:r>
        </a:p>
      </cdr:txBody>
    </cdr:sp>
  </cdr:relSizeAnchor>
  <cdr:relSizeAnchor xmlns:cdr="http://schemas.openxmlformats.org/drawingml/2006/chartDrawing">
    <cdr:from>
      <cdr:x>0.69304</cdr:x>
      <cdr:y>0.73166</cdr:y>
    </cdr:from>
    <cdr:to>
      <cdr:x>1</cdr:x>
      <cdr:y>1</cdr:y>
    </cdr:to>
    <cdr:sp macro="" textlink="">
      <cdr:nvSpPr>
        <cdr:cNvPr id="4" name="Textfeld 1"/>
        <cdr:cNvSpPr txBox="1"/>
      </cdr:nvSpPr>
      <cdr:spPr>
        <a:xfrm xmlns:a="http://schemas.openxmlformats.org/drawingml/2006/main">
          <a:off x="3916688" y="2659380"/>
          <a:ext cx="1734772" cy="9753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u="none">
              <a:solidFill>
                <a:schemeClr val="bg1">
                  <a:lumMod val="75000"/>
                </a:schemeClr>
              </a:solidFill>
            </a:rPr>
            <a:t>* Le tableau indique le nombre de réponses et, entre parenthèse, le pourcentage de personnes qui ont déjà sollicitées l’offre concernée (N=117)</a:t>
          </a:r>
        </a:p>
      </cdr:txBody>
    </cdr:sp>
  </cdr:relSizeAnchor>
</c:userShapes>
</file>

<file path=ppt/drawings/drawing5.xml><?xml version="1.0" encoding="utf-8"?>
<c:userShapes xmlns:c="http://schemas.openxmlformats.org/drawingml/2006/chart">
  <cdr:relSizeAnchor xmlns:cdr="http://schemas.openxmlformats.org/drawingml/2006/chartDrawing">
    <cdr:from>
      <cdr:x>0.00817</cdr:x>
      <cdr:y>0.1</cdr:y>
    </cdr:from>
    <cdr:to>
      <cdr:x>0.96949</cdr:x>
      <cdr:y>0.19912</cdr:y>
    </cdr:to>
    <cdr:sp macro="" textlink="">
      <cdr:nvSpPr>
        <cdr:cNvPr id="2" name="Textfeld 1"/>
        <cdr:cNvSpPr txBox="1"/>
      </cdr:nvSpPr>
      <cdr:spPr>
        <a:xfrm xmlns:a="http://schemas.openxmlformats.org/drawingml/2006/main">
          <a:off x="44118" y="344424"/>
          <a:ext cx="5191128" cy="3413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rPr>
            <a:t>Question</a:t>
          </a:r>
          <a:r>
            <a:rPr lang="en-US" sz="700">
              <a:solidFill>
                <a:schemeClr val="bg1">
                  <a:lumMod val="50000"/>
                </a:schemeClr>
              </a:solidFill>
            </a:rPr>
            <a:t>: comment</a:t>
          </a:r>
          <a:r>
            <a:rPr lang="en-US" sz="700" baseline="0">
              <a:solidFill>
                <a:schemeClr val="bg1">
                  <a:lumMod val="50000"/>
                </a:schemeClr>
              </a:solidFill>
            </a:rPr>
            <a:t> évaluez-vous ces possibilités de prendre contact</a:t>
          </a:r>
          <a:r>
            <a:rPr lang="en-US" sz="700">
              <a:solidFill>
                <a:schemeClr val="bg1">
                  <a:lumMod val="50000"/>
                </a:schemeClr>
              </a:solidFill>
            </a:rPr>
            <a:t>?* (N=814)</a:t>
          </a:r>
        </a:p>
      </cdr:txBody>
    </cdr:sp>
  </cdr:relSizeAnchor>
  <cdr:relSizeAnchor xmlns:cdr="http://schemas.openxmlformats.org/drawingml/2006/chartDrawing">
    <cdr:from>
      <cdr:x>0.01787</cdr:x>
      <cdr:y>0.94248</cdr:y>
    </cdr:from>
    <cdr:to>
      <cdr:x>0.97919</cdr:x>
      <cdr:y>0.99714</cdr:y>
    </cdr:to>
    <cdr:sp macro="" textlink="">
      <cdr:nvSpPr>
        <cdr:cNvPr id="3" name="Textfeld 1"/>
        <cdr:cNvSpPr txBox="1"/>
      </cdr:nvSpPr>
      <cdr:spPr>
        <a:xfrm xmlns:a="http://schemas.openxmlformats.org/drawingml/2006/main">
          <a:off x="96498" y="3246119"/>
          <a:ext cx="5191128" cy="1882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rPr>
            <a:t>source: enquête en ligne des membres de la FMH , socialdesign (2015)</a:t>
          </a:r>
        </a:p>
      </cdr:txBody>
    </cdr:sp>
  </cdr:relSizeAnchor>
  <cdr:relSizeAnchor xmlns:cdr="http://schemas.openxmlformats.org/drawingml/2006/chartDrawing">
    <cdr:from>
      <cdr:x>0.73942</cdr:x>
      <cdr:y>0.51549</cdr:y>
    </cdr:from>
    <cdr:to>
      <cdr:x>1</cdr:x>
      <cdr:y>0.92441</cdr:y>
    </cdr:to>
    <cdr:sp macro="" textlink="">
      <cdr:nvSpPr>
        <cdr:cNvPr id="4" name="Textfeld 1"/>
        <cdr:cNvSpPr txBox="1"/>
      </cdr:nvSpPr>
      <cdr:spPr>
        <a:xfrm xmlns:a="http://schemas.openxmlformats.org/drawingml/2006/main">
          <a:off x="3992880" y="1775460"/>
          <a:ext cx="1407120" cy="1408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u="none">
              <a:solidFill>
                <a:schemeClr val="bg1">
                  <a:lumMod val="75000"/>
                </a:schemeClr>
              </a:solidFill>
            </a:rPr>
            <a:t>* Texte d’introduction à la question: </a:t>
          </a:r>
        </a:p>
        <a:p xmlns:a="http://schemas.openxmlformats.org/drawingml/2006/main">
          <a:r>
            <a:rPr lang="en-US" sz="700" u="none">
              <a:solidFill>
                <a:schemeClr val="bg1">
                  <a:lumMod val="75000"/>
                </a:schemeClr>
              </a:solidFill>
            </a:rPr>
            <a:t>ReMed peut être contacté de deux manières (I) ligne d’assistance 24h/24 (écoute du problème et transfert) (II) courriel</a:t>
          </a:r>
        </a:p>
        <a:p xmlns:a="http://schemas.openxmlformats.org/drawingml/2006/main">
          <a:endParaRPr lang="en-US" sz="700" u="none">
            <a:solidFill>
              <a:schemeClr val="bg1">
                <a:lumMod val="75000"/>
              </a:schemeClr>
            </a:solidFill>
          </a:endParaRPr>
        </a:p>
        <a:p xmlns:a="http://schemas.openxmlformats.org/drawingml/2006/main">
          <a:r>
            <a:rPr lang="en-US" sz="700" u="none">
              <a:solidFill>
                <a:schemeClr val="bg1">
                  <a:lumMod val="75000"/>
                </a:schemeClr>
              </a:solidFill>
            </a:rPr>
            <a:t>Les médecins concernés sont contactés dans les 72 heures par un médecin de ReMed pour un entretien conseil.</a:t>
          </a:r>
        </a:p>
      </cdr:txBody>
    </cdr:sp>
  </cdr:relSizeAnchor>
</c:userShapes>
</file>

<file path=ppt/drawings/drawing6.xml><?xml version="1.0" encoding="utf-8"?>
<c:userShapes xmlns:c="http://schemas.openxmlformats.org/drawingml/2006/chart">
  <cdr:relSizeAnchor xmlns:cdr="http://schemas.openxmlformats.org/drawingml/2006/chartDrawing">
    <cdr:from>
      <cdr:x>0.01213</cdr:x>
      <cdr:y>0.1</cdr:y>
    </cdr:from>
    <cdr:to>
      <cdr:x>0.96949</cdr:x>
      <cdr:y>0.16981</cdr:y>
    </cdr:to>
    <cdr:sp macro="" textlink="">
      <cdr:nvSpPr>
        <cdr:cNvPr id="2" name="Textfeld 1"/>
        <cdr:cNvSpPr txBox="1"/>
      </cdr:nvSpPr>
      <cdr:spPr>
        <a:xfrm xmlns:a="http://schemas.openxmlformats.org/drawingml/2006/main">
          <a:off x="68580" y="363474"/>
          <a:ext cx="5410454" cy="253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latin typeface="Arial" panose="020B0604020202020204" pitchFamily="34" charset="0"/>
              <a:cs typeface="Arial" panose="020B0604020202020204" pitchFamily="34" charset="0"/>
            </a:rPr>
            <a:t>Question</a:t>
          </a:r>
          <a:r>
            <a:rPr lang="en-US" sz="700">
              <a:solidFill>
                <a:schemeClr val="bg1">
                  <a:lumMod val="50000"/>
                </a:schemeClr>
              </a:solidFill>
              <a:latin typeface="Arial" panose="020B0604020202020204" pitchFamily="34" charset="0"/>
              <a:cs typeface="Arial" panose="020B0604020202020204" pitchFamily="34" charset="0"/>
            </a:rPr>
            <a:t>: veuillez</a:t>
          </a:r>
          <a:r>
            <a:rPr lang="en-US" sz="700" baseline="0">
              <a:solidFill>
                <a:schemeClr val="bg1">
                  <a:lumMod val="50000"/>
                </a:schemeClr>
              </a:solidFill>
              <a:latin typeface="Arial" panose="020B0604020202020204" pitchFamily="34" charset="0"/>
              <a:cs typeface="Arial" panose="020B0604020202020204" pitchFamily="34" charset="0"/>
            </a:rPr>
            <a:t> évaluer la disponibiilité de l'offre de soutien</a:t>
          </a:r>
          <a:r>
            <a:rPr lang="en-US" sz="700">
              <a:solidFill>
                <a:schemeClr val="bg1">
                  <a:lumMod val="50000"/>
                </a:schemeClr>
              </a:solidFill>
              <a:latin typeface="Arial" panose="020B0604020202020204" pitchFamily="34" charset="0"/>
              <a:cs typeface="Arial" panose="020B0604020202020204" pitchFamily="34" charset="0"/>
            </a:rPr>
            <a:t> ? (N=117)</a:t>
          </a:r>
        </a:p>
      </cdr:txBody>
    </cdr:sp>
  </cdr:relSizeAnchor>
  <cdr:relSizeAnchor xmlns:cdr="http://schemas.openxmlformats.org/drawingml/2006/chartDrawing">
    <cdr:from>
      <cdr:x>0.01787</cdr:x>
      <cdr:y>0.92995</cdr:y>
    </cdr:from>
    <cdr:to>
      <cdr:x>0.97919</cdr:x>
      <cdr:y>0.99714</cdr:y>
    </cdr:to>
    <cdr:sp macro="" textlink="">
      <cdr:nvSpPr>
        <cdr:cNvPr id="3" name="Textfeld 1"/>
        <cdr:cNvSpPr txBox="1"/>
      </cdr:nvSpPr>
      <cdr:spPr>
        <a:xfrm xmlns:a="http://schemas.openxmlformats.org/drawingml/2006/main">
          <a:off x="96498" y="2933701"/>
          <a:ext cx="5191128" cy="2119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latin typeface="Arial" panose="020B0604020202020204" pitchFamily="34" charset="0"/>
              <a:cs typeface="Arial" panose="020B0604020202020204" pitchFamily="34" charset="0"/>
            </a:rPr>
            <a:t>source: enquête en ligne des des personnes concernées, socialdesign (2015)</a:t>
          </a:r>
        </a:p>
      </cdr:txBody>
    </cdr:sp>
  </cdr:relSizeAnchor>
</c:userShapes>
</file>

<file path=ppt/drawings/drawing7.xml><?xml version="1.0" encoding="utf-8"?>
<c:userShapes xmlns:c="http://schemas.openxmlformats.org/drawingml/2006/chart">
  <cdr:relSizeAnchor xmlns:cdr="http://schemas.openxmlformats.org/drawingml/2006/chartDrawing">
    <cdr:from>
      <cdr:x>0.01099</cdr:x>
      <cdr:y>0.07543</cdr:y>
    </cdr:from>
    <cdr:to>
      <cdr:x>0.97231</cdr:x>
      <cdr:y>0.17455</cdr:y>
    </cdr:to>
    <cdr:sp macro="" textlink="">
      <cdr:nvSpPr>
        <cdr:cNvPr id="2" name="Textfeld 1"/>
        <cdr:cNvSpPr txBox="1"/>
      </cdr:nvSpPr>
      <cdr:spPr>
        <a:xfrm xmlns:a="http://schemas.openxmlformats.org/drawingml/2006/main">
          <a:off x="59346" y="282216"/>
          <a:ext cx="5191128" cy="370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rPr>
            <a:t>Question</a:t>
          </a:r>
          <a:r>
            <a:rPr lang="en-US" sz="700">
              <a:solidFill>
                <a:schemeClr val="bg1">
                  <a:lumMod val="50000"/>
                </a:schemeClr>
              </a:solidFill>
            </a:rPr>
            <a:t>: les offres de ReMed répondent-elles selon vous aux besoins de soutien que vous ou vos collègues souhaitent</a:t>
          </a:r>
          <a:r>
            <a:rPr lang="en-US" sz="700" baseline="0">
              <a:solidFill>
                <a:schemeClr val="bg1">
                  <a:lumMod val="50000"/>
                </a:schemeClr>
              </a:solidFill>
            </a:rPr>
            <a:t> </a:t>
          </a:r>
          <a:r>
            <a:rPr lang="en-US" sz="700">
              <a:solidFill>
                <a:schemeClr val="bg1">
                  <a:lumMod val="50000"/>
                </a:schemeClr>
              </a:solidFill>
            </a:rPr>
            <a:t>? (N=451)*</a:t>
          </a:r>
        </a:p>
      </cdr:txBody>
    </cdr:sp>
  </cdr:relSizeAnchor>
  <cdr:relSizeAnchor xmlns:cdr="http://schemas.openxmlformats.org/drawingml/2006/chartDrawing">
    <cdr:from>
      <cdr:x>0.01787</cdr:x>
      <cdr:y>0.94248</cdr:y>
    </cdr:from>
    <cdr:to>
      <cdr:x>0.97919</cdr:x>
      <cdr:y>0.99714</cdr:y>
    </cdr:to>
    <cdr:sp macro="" textlink="">
      <cdr:nvSpPr>
        <cdr:cNvPr id="3" name="Textfeld 1"/>
        <cdr:cNvSpPr txBox="1"/>
      </cdr:nvSpPr>
      <cdr:spPr>
        <a:xfrm xmlns:a="http://schemas.openxmlformats.org/drawingml/2006/main">
          <a:off x="96498" y="3246119"/>
          <a:ext cx="5191128" cy="18826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rPr>
            <a:t>source: enquête en ligne des membres de la FMH , socialdesign (2015)</a:t>
          </a:r>
        </a:p>
      </cdr:txBody>
    </cdr:sp>
  </cdr:relSizeAnchor>
  <cdr:relSizeAnchor xmlns:cdr="http://schemas.openxmlformats.org/drawingml/2006/chartDrawing">
    <cdr:from>
      <cdr:x>0.42757</cdr:x>
      <cdr:y>0.18289</cdr:y>
    </cdr:from>
    <cdr:to>
      <cdr:x>1</cdr:x>
      <cdr:y>0.28201</cdr:y>
    </cdr:to>
    <cdr:sp macro="" textlink="">
      <cdr:nvSpPr>
        <cdr:cNvPr id="4" name="Textfeld 1"/>
        <cdr:cNvSpPr txBox="1"/>
      </cdr:nvSpPr>
      <cdr:spPr>
        <a:xfrm xmlns:a="http://schemas.openxmlformats.org/drawingml/2006/main">
          <a:off x="2308860" y="670335"/>
          <a:ext cx="3091140" cy="3632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CH" sz="1000">
            <a:solidFill>
              <a:schemeClr val="bg1">
                <a:lumMod val="50000"/>
              </a:schemeClr>
            </a:solidFill>
          </a:endParaRPr>
        </a:p>
      </cdr:txBody>
    </cdr:sp>
  </cdr:relSizeAnchor>
  <cdr:relSizeAnchor xmlns:cdr="http://schemas.openxmlformats.org/drawingml/2006/chartDrawing">
    <cdr:from>
      <cdr:x>0.43886</cdr:x>
      <cdr:y>0.158</cdr:y>
    </cdr:from>
    <cdr:to>
      <cdr:x>0.63923</cdr:x>
      <cdr:y>0.24116</cdr:y>
    </cdr:to>
    <cdr:sp macro="" textlink="">
      <cdr:nvSpPr>
        <cdr:cNvPr id="5" name="Textfeld 4"/>
        <cdr:cNvSpPr txBox="1"/>
      </cdr:nvSpPr>
      <cdr:spPr>
        <a:xfrm xmlns:a="http://schemas.openxmlformats.org/drawingml/2006/main">
          <a:off x="2369820" y="579120"/>
          <a:ext cx="108204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a:p>
      </cdr:txBody>
    </cdr:sp>
  </cdr:relSizeAnchor>
  <cdr:relSizeAnchor xmlns:cdr="http://schemas.openxmlformats.org/drawingml/2006/chartDrawing">
    <cdr:from>
      <cdr:x>0.43603</cdr:x>
      <cdr:y>0.16632</cdr:y>
    </cdr:from>
    <cdr:to>
      <cdr:x>0.92851</cdr:x>
      <cdr:y>0.22661</cdr:y>
    </cdr:to>
    <cdr:sp macro="" textlink="">
      <cdr:nvSpPr>
        <cdr:cNvPr id="6" name="Textfeld 5"/>
        <cdr:cNvSpPr txBox="1"/>
      </cdr:nvSpPr>
      <cdr:spPr>
        <a:xfrm xmlns:a="http://schemas.openxmlformats.org/drawingml/2006/main">
          <a:off x="2354580" y="609600"/>
          <a:ext cx="2659380" cy="22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a:p>
      </cdr:txBody>
    </cdr:sp>
  </cdr:relSizeAnchor>
  <cdr:relSizeAnchor xmlns:cdr="http://schemas.openxmlformats.org/drawingml/2006/chartDrawing">
    <cdr:from>
      <cdr:x>0.6096</cdr:x>
      <cdr:y>0.88187</cdr:y>
    </cdr:from>
    <cdr:to>
      <cdr:x>0.95673</cdr:x>
      <cdr:y>1</cdr:y>
    </cdr:to>
    <cdr:sp macro="" textlink="">
      <cdr:nvSpPr>
        <cdr:cNvPr id="7" name="Textfeld 6"/>
        <cdr:cNvSpPr txBox="1"/>
      </cdr:nvSpPr>
      <cdr:spPr>
        <a:xfrm xmlns:a="http://schemas.openxmlformats.org/drawingml/2006/main">
          <a:off x="3291840" y="3299460"/>
          <a:ext cx="1874502" cy="441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algn="r" defTabSz="914400" eaLnBrk="1" fontAlgn="auto" latinLnBrk="0" hangingPunct="1">
            <a:lnSpc>
              <a:spcPct val="100000"/>
            </a:lnSpc>
            <a:spcBef>
              <a:spcPts val="0"/>
            </a:spcBef>
            <a:spcAft>
              <a:spcPts val="0"/>
            </a:spcAft>
            <a:buClrTx/>
            <a:buSzTx/>
            <a:buFontTx/>
            <a:buNone/>
            <a:tabLst/>
            <a:defRPr/>
          </a:pPr>
          <a:r>
            <a:rPr kumimoji="0" lang="de-CH" sz="600" b="0" i="0" u="none" strike="noStrike" kern="0" cap="none" spc="0" normalizeH="0" baseline="0" noProof="0">
              <a:ln>
                <a:noFill/>
              </a:ln>
              <a:solidFill>
                <a:prstClr val="white">
                  <a:lumMod val="50000"/>
                </a:prstClr>
              </a:solidFill>
              <a:effectLst/>
              <a:uLnTx/>
              <a:uFillTx/>
              <a:latin typeface="+mn-lt"/>
              <a:ea typeface="+mn-ea"/>
              <a:cs typeface="+mn-cs"/>
            </a:rPr>
            <a:t>Domaines d'activité: </a:t>
          </a:r>
          <a:endParaRPr kumimoji="0" lang="de-CH" sz="500" b="0" i="0" u="none" strike="noStrike" kern="0" cap="none" spc="0" normalizeH="0" baseline="0" noProof="0">
            <a:ln>
              <a:noFill/>
            </a:ln>
            <a:solidFill>
              <a:prstClr val="white">
                <a:lumMod val="50000"/>
              </a:prstClr>
            </a:solidFill>
            <a:effectLst/>
            <a:uLnTx/>
            <a:uFillTx/>
            <a:latin typeface="+mn-lt"/>
            <a:ea typeface="+mn-ea"/>
            <a:cs typeface="+mn-cs"/>
          </a:endParaRPr>
        </a:p>
        <a:p xmlns:a="http://schemas.openxmlformats.org/drawingml/2006/main">
          <a:pPr marL="0" marR="0" lvl="0" indent="0" algn="r" defTabSz="914400" eaLnBrk="1" fontAlgn="auto" latinLnBrk="0" hangingPunct="1">
            <a:lnSpc>
              <a:spcPct val="100000"/>
            </a:lnSpc>
            <a:spcBef>
              <a:spcPts val="0"/>
            </a:spcBef>
            <a:spcAft>
              <a:spcPts val="0"/>
            </a:spcAft>
            <a:buClrTx/>
            <a:buSzTx/>
            <a:buFontTx/>
            <a:buNone/>
            <a:tabLst/>
            <a:defRPr/>
          </a:pPr>
          <a:r>
            <a:rPr kumimoji="0" lang="de-CH" sz="600" b="0" i="0" u="none" strike="noStrike" kern="0" cap="none" spc="0" normalizeH="0" baseline="0" noProof="0">
              <a:ln>
                <a:noFill/>
              </a:ln>
              <a:solidFill>
                <a:prstClr val="white">
                  <a:lumMod val="50000"/>
                </a:prstClr>
              </a:solidFill>
              <a:effectLst/>
              <a:uLnTx/>
              <a:uFillTx/>
              <a:latin typeface="+mn-lt"/>
              <a:ea typeface="+mn-ea"/>
              <a:cs typeface="+mn-cs"/>
            </a:rPr>
            <a:t>(A) Médecine de base, y c. gynécologie</a:t>
          </a:r>
        </a:p>
        <a:p xmlns:a="http://schemas.openxmlformats.org/drawingml/2006/main">
          <a:pPr marL="0" marR="0" lvl="0" indent="0" algn="r" defTabSz="914400" eaLnBrk="1" fontAlgn="auto" latinLnBrk="0" hangingPunct="1">
            <a:lnSpc>
              <a:spcPct val="100000"/>
            </a:lnSpc>
            <a:spcBef>
              <a:spcPts val="0"/>
            </a:spcBef>
            <a:spcAft>
              <a:spcPts val="0"/>
            </a:spcAft>
            <a:buClrTx/>
            <a:buSzTx/>
            <a:buFontTx/>
            <a:buNone/>
            <a:tabLst/>
            <a:defRPr/>
          </a:pPr>
          <a:r>
            <a:rPr kumimoji="0" lang="de-CH" sz="600" b="0" i="0" u="none" strike="noStrike" kern="0" cap="none" spc="0" normalizeH="0" baseline="0" noProof="0">
              <a:ln>
                <a:noFill/>
              </a:ln>
              <a:solidFill>
                <a:prstClr val="white">
                  <a:lumMod val="50000"/>
                </a:prstClr>
              </a:solidFill>
              <a:effectLst/>
              <a:uLnTx/>
              <a:uFillTx/>
              <a:latin typeface="+mn-lt"/>
              <a:ea typeface="+mn-ea"/>
              <a:cs typeface="+mn-cs"/>
            </a:rPr>
            <a:t>(B) Psychiatrie et psychothérapie (y c. pédopsy.)</a:t>
          </a:r>
        </a:p>
        <a:p xmlns:a="http://schemas.openxmlformats.org/drawingml/2006/main">
          <a:pPr marL="0" marR="0" lvl="0" indent="0" algn="r" defTabSz="914400" eaLnBrk="1" fontAlgn="auto" latinLnBrk="0" hangingPunct="1">
            <a:lnSpc>
              <a:spcPct val="100000"/>
            </a:lnSpc>
            <a:spcBef>
              <a:spcPts val="0"/>
            </a:spcBef>
            <a:spcAft>
              <a:spcPts val="0"/>
            </a:spcAft>
            <a:buClrTx/>
            <a:buSzTx/>
            <a:buFontTx/>
            <a:buNone/>
            <a:tabLst/>
            <a:defRPr/>
          </a:pPr>
          <a:r>
            <a:rPr kumimoji="0" lang="de-CH" sz="600" b="0" i="0" u="none" strike="noStrike" kern="0" cap="none" spc="0" normalizeH="0" baseline="0" noProof="0">
              <a:ln>
                <a:noFill/>
              </a:ln>
              <a:solidFill>
                <a:prstClr val="white">
                  <a:lumMod val="50000"/>
                </a:prstClr>
              </a:solidFill>
              <a:effectLst/>
              <a:uLnTx/>
              <a:uFillTx/>
              <a:latin typeface="+mn-lt"/>
              <a:ea typeface="+mn-ea"/>
              <a:cs typeface="+mn-cs"/>
            </a:rPr>
            <a:t>(C) Autres</a:t>
          </a:r>
        </a:p>
      </cdr:txBody>
    </cdr:sp>
  </cdr:relSizeAnchor>
  <cdr:relSizeAnchor xmlns:cdr="http://schemas.openxmlformats.org/drawingml/2006/chartDrawing">
    <cdr:from>
      <cdr:x>0.01082</cdr:x>
      <cdr:y>0.14812</cdr:y>
    </cdr:from>
    <cdr:to>
      <cdr:x>0.95532</cdr:x>
      <cdr:y>0.18961</cdr:y>
    </cdr:to>
    <cdr:sp macro="" textlink="">
      <cdr:nvSpPr>
        <cdr:cNvPr id="8" name="Textfeld 1"/>
        <cdr:cNvSpPr txBox="1"/>
      </cdr:nvSpPr>
      <cdr:spPr>
        <a:xfrm xmlns:a="http://schemas.openxmlformats.org/drawingml/2006/main">
          <a:off x="58420" y="554172"/>
          <a:ext cx="5100320" cy="1552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u="none">
              <a:solidFill>
                <a:schemeClr val="bg1">
                  <a:lumMod val="75000"/>
                </a:schemeClr>
              </a:solidFill>
            </a:rPr>
            <a:t>* limitation aux personnes ayant indiqué connaître ReMed (N=451)</a:t>
          </a:r>
        </a:p>
      </cdr:txBody>
    </cdr:sp>
  </cdr:relSizeAnchor>
</c:userShapes>
</file>

<file path=ppt/drawings/drawing8.xml><?xml version="1.0" encoding="utf-8"?>
<c:userShapes xmlns:c="http://schemas.openxmlformats.org/drawingml/2006/chart">
  <cdr:relSizeAnchor xmlns:cdr="http://schemas.openxmlformats.org/drawingml/2006/chartDrawing">
    <cdr:from>
      <cdr:x>0.01099</cdr:x>
      <cdr:y>0.09459</cdr:y>
    </cdr:from>
    <cdr:to>
      <cdr:x>0.97231</cdr:x>
      <cdr:y>0.31351</cdr:y>
    </cdr:to>
    <cdr:sp macro="" textlink="">
      <cdr:nvSpPr>
        <cdr:cNvPr id="2" name="Textfeld 1"/>
        <cdr:cNvSpPr txBox="1"/>
      </cdr:nvSpPr>
      <cdr:spPr>
        <a:xfrm xmlns:a="http://schemas.openxmlformats.org/drawingml/2006/main">
          <a:off x="59346" y="266700"/>
          <a:ext cx="5191128" cy="6172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u="sng">
              <a:solidFill>
                <a:schemeClr val="bg1">
                  <a:lumMod val="50000"/>
                </a:schemeClr>
              </a:solidFill>
            </a:rPr>
            <a:t>Question</a:t>
          </a:r>
          <a:r>
            <a:rPr lang="en-US" sz="700">
              <a:solidFill>
                <a:schemeClr val="bg1">
                  <a:lumMod val="50000"/>
                </a:schemeClr>
              </a:solidFill>
            </a:rPr>
            <a:t> </a:t>
          </a:r>
        </a:p>
        <a:p xmlns:a="http://schemas.openxmlformats.org/drawingml/2006/main">
          <a:endParaRPr lang="en-US" sz="400">
            <a:solidFill>
              <a:schemeClr val="bg1">
                <a:lumMod val="50000"/>
              </a:schemeClr>
            </a:solidFill>
          </a:endParaRPr>
        </a:p>
        <a:p xmlns:a="http://schemas.openxmlformats.org/drawingml/2006/main">
          <a:r>
            <a:rPr lang="en-US" sz="700">
              <a:solidFill>
                <a:schemeClr val="bg1">
                  <a:lumMod val="50000"/>
                </a:schemeClr>
              </a:solidFill>
            </a:rPr>
            <a:t>Membres</a:t>
          </a:r>
          <a:r>
            <a:rPr lang="en-US" sz="700" baseline="0">
              <a:solidFill>
                <a:schemeClr val="bg1">
                  <a:lumMod val="50000"/>
                </a:schemeClr>
              </a:solidFill>
            </a:rPr>
            <a:t> de la </a:t>
          </a:r>
          <a:r>
            <a:rPr lang="en-US" sz="700">
              <a:solidFill>
                <a:schemeClr val="bg1">
                  <a:lumMod val="50000"/>
                </a:schemeClr>
              </a:solidFill>
            </a:rPr>
            <a:t>FMH: </a:t>
          </a:r>
          <a:r>
            <a:rPr kumimoji="0" lang="en-US" sz="700" b="0" i="0" u="none" strike="noStrike" kern="0" cap="none" spc="0" normalizeH="0" baseline="0" noProof="0">
              <a:ln>
                <a:noFill/>
              </a:ln>
              <a:solidFill>
                <a:prstClr val="white">
                  <a:lumMod val="50000"/>
                </a:prstClr>
              </a:solidFill>
              <a:effectLst/>
              <a:uLnTx/>
              <a:uFillTx/>
              <a:latin typeface="+mn-lt"/>
              <a:ea typeface="+mn-ea"/>
              <a:cs typeface="+mn-cs"/>
            </a:rPr>
            <a:t>les offres de ReMed répondent-elles selon vous aux besoins de soutien que vous ou vos collègues souhaitent </a:t>
          </a:r>
          <a:r>
            <a:rPr lang="en-US" sz="700">
              <a:solidFill>
                <a:schemeClr val="bg1">
                  <a:lumMod val="50000"/>
                </a:schemeClr>
              </a:solidFill>
            </a:rPr>
            <a:t>?*</a:t>
          </a:r>
        </a:p>
        <a:p xmlns:a="http://schemas.openxmlformats.org/drawingml/2006/main">
          <a:r>
            <a:rPr lang="en-US" sz="700">
              <a:solidFill>
                <a:schemeClr val="bg1">
                  <a:lumMod val="50000"/>
                </a:schemeClr>
              </a:solidFill>
            </a:rPr>
            <a:t>Médecins concernés: le soutien de ReMed a-t-il répondu à</a:t>
          </a:r>
          <a:r>
            <a:rPr lang="en-US" sz="700" baseline="0">
              <a:solidFill>
                <a:schemeClr val="bg1">
                  <a:lumMod val="50000"/>
                </a:schemeClr>
              </a:solidFill>
            </a:rPr>
            <a:t> vos besoins</a:t>
          </a:r>
          <a:r>
            <a:rPr lang="en-US" sz="700">
              <a:solidFill>
                <a:schemeClr val="bg1">
                  <a:lumMod val="50000"/>
                </a:schemeClr>
              </a:solidFill>
            </a:rPr>
            <a:t>? </a:t>
          </a:r>
        </a:p>
        <a:p xmlns:a="http://schemas.openxmlformats.org/drawingml/2006/main">
          <a:endParaRPr lang="en-US" sz="700">
            <a:solidFill>
              <a:schemeClr val="bg1">
                <a:lumMod val="50000"/>
              </a:schemeClr>
            </a:solidFill>
          </a:endParaRPr>
        </a:p>
      </cdr:txBody>
    </cdr:sp>
  </cdr:relSizeAnchor>
  <cdr:relSizeAnchor xmlns:cdr="http://schemas.openxmlformats.org/drawingml/2006/chartDrawing">
    <cdr:from>
      <cdr:x>0.01787</cdr:x>
      <cdr:y>0.92432</cdr:y>
    </cdr:from>
    <cdr:to>
      <cdr:x>0.97919</cdr:x>
      <cdr:y>0.99714</cdr:y>
    </cdr:to>
    <cdr:sp macro="" textlink="">
      <cdr:nvSpPr>
        <cdr:cNvPr id="3" name="Textfeld 1"/>
        <cdr:cNvSpPr txBox="1"/>
      </cdr:nvSpPr>
      <cdr:spPr>
        <a:xfrm xmlns:a="http://schemas.openxmlformats.org/drawingml/2006/main">
          <a:off x="96498" y="2606040"/>
          <a:ext cx="5191128" cy="2052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CH" sz="600">
              <a:solidFill>
                <a:schemeClr val="bg1">
                  <a:lumMod val="50000"/>
                </a:schemeClr>
              </a:solidFill>
            </a:rPr>
            <a:t>source: enquête en ligne des membres de la FMH ou des personnes concernées, socialdesign (2015)</a:t>
          </a:r>
        </a:p>
      </cdr:txBody>
    </cdr:sp>
  </cdr:relSizeAnchor>
  <cdr:relSizeAnchor xmlns:cdr="http://schemas.openxmlformats.org/drawingml/2006/chartDrawing">
    <cdr:from>
      <cdr:x>0.42757</cdr:x>
      <cdr:y>0.18289</cdr:y>
    </cdr:from>
    <cdr:to>
      <cdr:x>1</cdr:x>
      <cdr:y>0.28201</cdr:y>
    </cdr:to>
    <cdr:sp macro="" textlink="">
      <cdr:nvSpPr>
        <cdr:cNvPr id="4" name="Textfeld 1"/>
        <cdr:cNvSpPr txBox="1"/>
      </cdr:nvSpPr>
      <cdr:spPr>
        <a:xfrm xmlns:a="http://schemas.openxmlformats.org/drawingml/2006/main">
          <a:off x="2308860" y="670335"/>
          <a:ext cx="3091140" cy="3632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CH" sz="1000">
            <a:solidFill>
              <a:schemeClr val="bg1">
                <a:lumMod val="50000"/>
              </a:schemeClr>
            </a:solidFill>
          </a:endParaRPr>
        </a:p>
      </cdr:txBody>
    </cdr:sp>
  </cdr:relSizeAnchor>
  <cdr:relSizeAnchor xmlns:cdr="http://schemas.openxmlformats.org/drawingml/2006/chartDrawing">
    <cdr:from>
      <cdr:x>0.43886</cdr:x>
      <cdr:y>0.158</cdr:y>
    </cdr:from>
    <cdr:to>
      <cdr:x>0.63923</cdr:x>
      <cdr:y>0.24116</cdr:y>
    </cdr:to>
    <cdr:sp macro="" textlink="">
      <cdr:nvSpPr>
        <cdr:cNvPr id="5" name="Textfeld 4"/>
        <cdr:cNvSpPr txBox="1"/>
      </cdr:nvSpPr>
      <cdr:spPr>
        <a:xfrm xmlns:a="http://schemas.openxmlformats.org/drawingml/2006/main">
          <a:off x="2369820" y="579120"/>
          <a:ext cx="108204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a:p>
      </cdr:txBody>
    </cdr:sp>
  </cdr:relSizeAnchor>
  <cdr:relSizeAnchor xmlns:cdr="http://schemas.openxmlformats.org/drawingml/2006/chartDrawing">
    <cdr:from>
      <cdr:x>0.43603</cdr:x>
      <cdr:y>0.16632</cdr:y>
    </cdr:from>
    <cdr:to>
      <cdr:x>0.92851</cdr:x>
      <cdr:y>0.22661</cdr:y>
    </cdr:to>
    <cdr:sp macro="" textlink="">
      <cdr:nvSpPr>
        <cdr:cNvPr id="6" name="Textfeld 5"/>
        <cdr:cNvSpPr txBox="1"/>
      </cdr:nvSpPr>
      <cdr:spPr>
        <a:xfrm xmlns:a="http://schemas.openxmlformats.org/drawingml/2006/main">
          <a:off x="2354580" y="609600"/>
          <a:ext cx="2659380" cy="22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CH" sz="1100"/>
        </a:p>
      </cdr:txBody>
    </cdr:sp>
  </cdr:relSizeAnchor>
  <cdr:relSizeAnchor xmlns:cdr="http://schemas.openxmlformats.org/drawingml/2006/chartDrawing">
    <cdr:from>
      <cdr:x>0.00941</cdr:x>
      <cdr:y>0.28919</cdr:y>
    </cdr:from>
    <cdr:to>
      <cdr:x>0.95391</cdr:x>
      <cdr:y>0.35735</cdr:y>
    </cdr:to>
    <cdr:sp macro="" textlink="">
      <cdr:nvSpPr>
        <cdr:cNvPr id="8" name="Textfeld 1"/>
        <cdr:cNvSpPr txBox="1"/>
      </cdr:nvSpPr>
      <cdr:spPr>
        <a:xfrm xmlns:a="http://schemas.openxmlformats.org/drawingml/2006/main">
          <a:off x="50808" y="815341"/>
          <a:ext cx="5100300" cy="1921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u="none">
              <a:solidFill>
                <a:schemeClr val="bg1">
                  <a:lumMod val="75000"/>
                </a:schemeClr>
              </a:solidFill>
            </a:rPr>
            <a:t>* limitation aux personnes ayant indiqué connaître ReMed (N=451)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A6B2-65F7-4187-BF63-4410BB0C5F63}" type="datetimeFigureOut">
              <a:rPr lang="de-CH" smtClean="0"/>
              <a:t>07.11.2017</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8AF17-7FE9-44A1-8929-BCBBFC146D5F}" type="slidenum">
              <a:rPr lang="de-CH" smtClean="0"/>
              <a:t>‹Nr.›</a:t>
            </a:fld>
            <a:endParaRPr lang="de-CH"/>
          </a:p>
        </p:txBody>
      </p:sp>
    </p:spTree>
    <p:extLst>
      <p:ext uri="{BB962C8B-B14F-4D97-AF65-F5344CB8AC3E}">
        <p14:creationId xmlns:p14="http://schemas.microsoft.com/office/powerpoint/2010/main" val="397474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6F68AF17-7FE9-44A1-8929-BCBBFC146D5F}" type="slidenum">
              <a:rPr lang="de-CH" smtClean="0"/>
              <a:t>1</a:t>
            </a:fld>
            <a:endParaRPr lang="de-CH"/>
          </a:p>
        </p:txBody>
      </p:sp>
    </p:spTree>
    <p:extLst>
      <p:ext uri="{BB962C8B-B14F-4D97-AF65-F5344CB8AC3E}">
        <p14:creationId xmlns:p14="http://schemas.microsoft.com/office/powerpoint/2010/main" val="2613032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FMH ist Trägerin des Programms, die operative Umsetzung des Unterstützungsnetzwerks mit seinen Angeboten liegt hauptsächlich beim Leitungsausschuss (ärztliche Leitung) und den Netzwerkmitgliedern und geschieht ausserhalb der FMH-Strukturen. </a:t>
            </a:r>
          </a:p>
          <a:p>
            <a:r>
              <a:rPr lang="de-CH" sz="1200" kern="1200" dirty="0" smtClean="0">
                <a:solidFill>
                  <a:schemeClr val="tx1"/>
                </a:solidFill>
                <a:effectLst/>
                <a:latin typeface="+mn-lt"/>
                <a:ea typeface="+mn-ea"/>
                <a:cs typeface="+mn-cs"/>
              </a:rPr>
              <a:t>Alle Schritte ab Kontaktaufnahme werden von den erstberatenden Ärztinnen und Ärzten (vgl. Abb. 2 eingefärbter Bereich) strikt vertraulich behandelt. Alle übrigen Organisationseinheiten erhalten keinerlei Einsicht in personenbezogene Daten. Die ratsuchende Ärztin resp. der ratsuchende Arzt geniesst innerhalb von ReMed ab Kontaktaufnahme die gleichen Rechte wie andere Patienten: es gilt das Patientengeheimnis (z.B. gegenüber der FMH).</a:t>
            </a:r>
          </a:p>
          <a:p>
            <a:endParaRPr lang="de-CH" dirty="0"/>
          </a:p>
        </p:txBody>
      </p:sp>
      <p:sp>
        <p:nvSpPr>
          <p:cNvPr id="4" name="Foliennummernplatzhalter 3"/>
          <p:cNvSpPr>
            <a:spLocks noGrp="1"/>
          </p:cNvSpPr>
          <p:nvPr>
            <p:ph type="sldNum" sz="quarter" idx="10"/>
          </p:nvPr>
        </p:nvSpPr>
        <p:spPr/>
        <p:txBody>
          <a:bodyPr/>
          <a:lstStyle/>
          <a:p>
            <a:fld id="{6F68AF17-7FE9-44A1-8929-BCBBFC146D5F}" type="slidenum">
              <a:rPr lang="de-CH" smtClean="0"/>
              <a:t>6</a:t>
            </a:fld>
            <a:endParaRPr lang="de-CH"/>
          </a:p>
        </p:txBody>
      </p:sp>
    </p:spTree>
    <p:extLst>
      <p:ext uri="{BB962C8B-B14F-4D97-AF65-F5344CB8AC3E}">
        <p14:creationId xmlns:p14="http://schemas.microsoft.com/office/powerpoint/2010/main" val="4231593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140969"/>
            <a:ext cx="7772400" cy="1656184"/>
          </a:xfrm>
        </p:spPr>
        <p:txBody>
          <a:bodyPr/>
          <a:lstStyle/>
          <a:p>
            <a:r>
              <a:rPr lang="de-DE" dirty="0" smtClean="0"/>
              <a:t>Titelmasterformat durch Klicken bearbeiten</a:t>
            </a:r>
            <a:endParaRPr lang="de-DE" dirty="0"/>
          </a:p>
        </p:txBody>
      </p:sp>
      <p:sp>
        <p:nvSpPr>
          <p:cNvPr id="3" name="Untertitel 2"/>
          <p:cNvSpPr>
            <a:spLocks noGrp="1"/>
          </p:cNvSpPr>
          <p:nvPr>
            <p:ph type="subTitle" idx="1"/>
          </p:nvPr>
        </p:nvSpPr>
        <p:spPr>
          <a:xfrm>
            <a:off x="1285605" y="4941168"/>
            <a:ext cx="6400800" cy="100811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fr-FR" smtClean="0"/>
              <a:t>| occasion | sujet | prénom nom | date</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9" name="Bild 7" descr="Remed_Cartoon_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0032" y="185593"/>
            <a:ext cx="3672408" cy="278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p:spPr>
        <p:txBody>
          <a:bodyPr/>
          <a:lstStyle/>
          <a:p>
            <a:r>
              <a:rPr lang="de-DE" dirty="0" smtClean="0"/>
              <a:t>Titelmasterformat durch Klicken bearbeiten</a:t>
            </a:r>
            <a:endParaRPr lang="de-DE" dirty="0"/>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fr-FR" smtClean="0"/>
              <a:t>| occasion | sujet | prénom nom | date</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836712"/>
            <a:ext cx="2057400" cy="5289451"/>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836712"/>
            <a:ext cx="6019800" cy="5289451"/>
          </a:xfrm>
        </p:spPr>
        <p:txBody>
          <a:bodyPr vert="eaVer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fr-FR" smtClean="0"/>
              <a:t>| occasion | sujet | prénom nom | date</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576064"/>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772816"/>
            <a:ext cx="8229600" cy="4353347"/>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fr-FR" smtClean="0"/>
              <a:t>| occasion | sujet | prénom nom | date</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de-DE" smtClean="0"/>
              <a:t>© ReMed</a:t>
            </a:r>
            <a:endParaRPr lang="de-DE"/>
          </a:p>
        </p:txBody>
      </p:sp>
      <p:sp>
        <p:nvSpPr>
          <p:cNvPr id="5" name="Fußzeilenplatzhalter 4"/>
          <p:cNvSpPr>
            <a:spLocks noGrp="1"/>
          </p:cNvSpPr>
          <p:nvPr>
            <p:ph type="ftr" sz="quarter" idx="11"/>
          </p:nvPr>
        </p:nvSpPr>
        <p:spPr/>
        <p:txBody>
          <a:bodyPr/>
          <a:lstStyle/>
          <a:p>
            <a:r>
              <a:rPr lang="fr-FR" smtClean="0"/>
              <a:t>| occasion | sujet | prénom nom | date</a:t>
            </a:r>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pic>
        <p:nvPicPr>
          <p:cNvPr id="7" name="Bild 7" descr="Remed_Cartoon_PPT.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0032" y="185593"/>
            <a:ext cx="3672408" cy="278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836712"/>
            <a:ext cx="8229600" cy="580926"/>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 ReMed</a:t>
            </a:r>
            <a:endParaRPr lang="de-DE"/>
          </a:p>
        </p:txBody>
      </p:sp>
      <p:sp>
        <p:nvSpPr>
          <p:cNvPr id="6" name="Fußzeilenplatzhalter 5"/>
          <p:cNvSpPr>
            <a:spLocks noGrp="1"/>
          </p:cNvSpPr>
          <p:nvPr>
            <p:ph type="ftr" sz="quarter" idx="11"/>
          </p:nvPr>
        </p:nvSpPr>
        <p:spPr/>
        <p:txBody>
          <a:bodyPr/>
          <a:lstStyle/>
          <a:p>
            <a:r>
              <a:rPr lang="fr-FR" smtClean="0"/>
              <a:t>| occasion | sujet | prénom nom | date</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 ReMed</a:t>
            </a:r>
            <a:endParaRPr lang="de-DE"/>
          </a:p>
        </p:txBody>
      </p:sp>
      <p:sp>
        <p:nvSpPr>
          <p:cNvPr id="8" name="Fußzeilenplatzhalter 7"/>
          <p:cNvSpPr>
            <a:spLocks noGrp="1"/>
          </p:cNvSpPr>
          <p:nvPr>
            <p:ph type="ftr" sz="quarter" idx="11"/>
          </p:nvPr>
        </p:nvSpPr>
        <p:spPr/>
        <p:txBody>
          <a:bodyPr/>
          <a:lstStyle/>
          <a:p>
            <a:r>
              <a:rPr lang="fr-FR" smtClean="0"/>
              <a:t>| occasion | sujet | prénom nom | date</a:t>
            </a:r>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908720"/>
            <a:ext cx="8229600" cy="508918"/>
          </a:xfrm>
        </p:spPr>
        <p:txBody>
          <a:bodyPr/>
          <a:lstStyle/>
          <a:p>
            <a:r>
              <a:rPr lang="de-DE" dirty="0" smtClean="0"/>
              <a:t>Titelmasterformat durch Klicken bearbeiten</a:t>
            </a:r>
            <a:endParaRPr lang="de-DE" dirty="0"/>
          </a:p>
        </p:txBody>
      </p:sp>
      <p:sp>
        <p:nvSpPr>
          <p:cNvPr id="3" name="Datumsplatzhalter 2"/>
          <p:cNvSpPr>
            <a:spLocks noGrp="1"/>
          </p:cNvSpPr>
          <p:nvPr>
            <p:ph type="dt" sz="half" idx="10"/>
          </p:nvPr>
        </p:nvSpPr>
        <p:spPr/>
        <p:txBody>
          <a:bodyPr/>
          <a:lstStyle/>
          <a:p>
            <a:r>
              <a:rPr lang="de-DE" smtClean="0"/>
              <a:t>© ReMed</a:t>
            </a:r>
            <a:endParaRPr lang="de-DE"/>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 ReMed</a:t>
            </a:r>
            <a:endParaRPr lang="de-DE"/>
          </a:p>
        </p:txBody>
      </p:sp>
      <p:sp>
        <p:nvSpPr>
          <p:cNvPr id="3" name="Fußzeilenplatzhalter 2"/>
          <p:cNvSpPr>
            <a:spLocks noGrp="1"/>
          </p:cNvSpPr>
          <p:nvPr>
            <p:ph type="ftr" sz="quarter" idx="11"/>
          </p:nvPr>
        </p:nvSpPr>
        <p:spPr/>
        <p:txBody>
          <a:bodyPr/>
          <a:lstStyle/>
          <a:p>
            <a:r>
              <a:rPr lang="fr-FR" smtClean="0"/>
              <a:t>| occasion | sujet | prénom nom | date</a:t>
            </a:r>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836712"/>
            <a:ext cx="3008313" cy="598388"/>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 ReMed</a:t>
            </a:r>
            <a:endParaRPr lang="de-DE"/>
          </a:p>
        </p:txBody>
      </p:sp>
      <p:sp>
        <p:nvSpPr>
          <p:cNvPr id="6" name="Fußzeilenplatzhalter 5"/>
          <p:cNvSpPr>
            <a:spLocks noGrp="1"/>
          </p:cNvSpPr>
          <p:nvPr>
            <p:ph type="ftr" sz="quarter" idx="11"/>
          </p:nvPr>
        </p:nvSpPr>
        <p:spPr/>
        <p:txBody>
          <a:bodyPr/>
          <a:lstStyle/>
          <a:p>
            <a:r>
              <a:rPr lang="fr-FR" smtClean="0"/>
              <a:t>| occasion | sujet | prénom nom | date</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052735"/>
            <a:ext cx="5486400" cy="36748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 ReMed</a:t>
            </a:r>
            <a:endParaRPr lang="de-DE"/>
          </a:p>
        </p:txBody>
      </p:sp>
      <p:sp>
        <p:nvSpPr>
          <p:cNvPr id="6" name="Fußzeilenplatzhalter 5"/>
          <p:cNvSpPr>
            <a:spLocks noGrp="1"/>
          </p:cNvSpPr>
          <p:nvPr>
            <p:ph type="ftr" sz="quarter" idx="11"/>
          </p:nvPr>
        </p:nvSpPr>
        <p:spPr/>
        <p:txBody>
          <a:bodyPr/>
          <a:lstStyle/>
          <a:p>
            <a:r>
              <a:rPr lang="fr-FR" smtClean="0"/>
              <a:t>| occasion | sujet | prénom nom | date</a:t>
            </a:r>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908720"/>
            <a:ext cx="8229600" cy="508918"/>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8744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 ReMed</a:t>
            </a:r>
            <a:endParaRPr lang="de-DE" dirty="0"/>
          </a:p>
        </p:txBody>
      </p:sp>
      <p:sp>
        <p:nvSpPr>
          <p:cNvPr id="5" name="Fußzeilenplatzhalter 4"/>
          <p:cNvSpPr>
            <a:spLocks noGrp="1"/>
          </p:cNvSpPr>
          <p:nvPr>
            <p:ph type="ftr" sz="quarter" idx="3"/>
          </p:nvPr>
        </p:nvSpPr>
        <p:spPr>
          <a:xfrm>
            <a:off x="1475656" y="6356350"/>
            <a:ext cx="454414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 occasion | sujet | prénom nom | date</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dirty="0"/>
          </a:p>
        </p:txBody>
      </p:sp>
      <p:pic>
        <p:nvPicPr>
          <p:cNvPr id="1026" name="Picture 2" descr="D:\lhadorn\ReMed\Grundlagen-Dokumente-Überarbeitung\remed_jpg_franz.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8768" y="139155"/>
            <a:ext cx="3601144" cy="67478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CH" sz="5400" b="1" noProof="0" dirty="0" err="1" smtClean="0"/>
              <a:t>ReMed</a:t>
            </a:r>
            <a:endParaRPr lang="fr-CH" sz="5400" b="1" noProof="0" dirty="0"/>
          </a:p>
        </p:txBody>
      </p:sp>
      <p:sp>
        <p:nvSpPr>
          <p:cNvPr id="3" name="Untertitel 2"/>
          <p:cNvSpPr>
            <a:spLocks noGrp="1"/>
          </p:cNvSpPr>
          <p:nvPr>
            <p:ph type="subTitle" idx="1"/>
          </p:nvPr>
        </p:nvSpPr>
        <p:spPr/>
        <p:txBody>
          <a:bodyPr>
            <a:normAutofit/>
          </a:bodyPr>
          <a:lstStyle/>
          <a:p>
            <a:r>
              <a:rPr lang="fr-CH" b="1" noProof="0" dirty="0" smtClean="0"/>
              <a:t>Réseau de soutien pour médecins</a:t>
            </a:r>
            <a:endParaRPr lang="fr-CH" b="1"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dirty="0"/>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1259390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fr-FR" smtClean="0"/>
              <a:t>| occasion | sujet | prénom nom | date</a:t>
            </a:r>
            <a:endParaRPr lang="fr-CH"/>
          </a:p>
        </p:txBody>
      </p:sp>
      <p:sp>
        <p:nvSpPr>
          <p:cNvPr id="30" name="Text Box 5"/>
          <p:cNvSpPr txBox="1">
            <a:spLocks noChangeArrowheads="1"/>
          </p:cNvSpPr>
          <p:nvPr/>
        </p:nvSpPr>
        <p:spPr bwMode="auto">
          <a:xfrm>
            <a:off x="816758" y="848975"/>
            <a:ext cx="1140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fr-CH" kern="0" dirty="0" smtClean="0">
                <a:solidFill>
                  <a:srgbClr val="000000"/>
                </a:solidFill>
              </a:rPr>
              <a:t>e</a:t>
            </a:r>
            <a:r>
              <a:rPr lang="fr-CH" kern="0" noProof="0" dirty="0" smtClean="0">
                <a:solidFill>
                  <a:srgbClr val="000000"/>
                </a:solidFill>
              </a:rPr>
              <a:t>n bonne santé</a:t>
            </a:r>
            <a:endParaRPr kumimoji="0" lang="fr-CH" sz="1800" b="0" i="0" u="none" strike="noStrike" kern="0" cap="none" spc="0" normalizeH="0" baseline="0" noProof="0" dirty="0" smtClean="0">
              <a:ln>
                <a:noFill/>
              </a:ln>
              <a:solidFill>
                <a:srgbClr val="000000"/>
              </a:solidFill>
              <a:effectLst/>
              <a:uLnTx/>
              <a:uFillTx/>
            </a:endParaRPr>
          </a:p>
        </p:txBody>
      </p:sp>
      <p:sp>
        <p:nvSpPr>
          <p:cNvPr id="31" name="Text Box 9"/>
          <p:cNvSpPr txBox="1">
            <a:spLocks noChangeArrowheads="1"/>
          </p:cNvSpPr>
          <p:nvPr/>
        </p:nvSpPr>
        <p:spPr bwMode="auto">
          <a:xfrm>
            <a:off x="654424" y="4421280"/>
            <a:ext cx="17839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fr-CH" kern="0" dirty="0" smtClean="0">
                <a:solidFill>
                  <a:srgbClr val="000000"/>
                </a:solidFill>
              </a:rPr>
              <a:t>dysfonctionnel</a:t>
            </a:r>
            <a:endParaRPr kumimoji="0" lang="fr-CH" sz="1800" b="0" i="0" u="none" strike="noStrike" kern="0" cap="none" spc="0" normalizeH="0" baseline="0" noProof="0" dirty="0" smtClean="0">
              <a:ln>
                <a:noFill/>
              </a:ln>
              <a:solidFill>
                <a:srgbClr val="000000"/>
              </a:solidFill>
              <a:effectLst/>
              <a:uLnTx/>
              <a:uFillTx/>
              <a:latin typeface="Arial" charset="0"/>
            </a:endParaRPr>
          </a:p>
        </p:txBody>
      </p:sp>
      <p:sp>
        <p:nvSpPr>
          <p:cNvPr id="32" name="Line 11"/>
          <p:cNvSpPr>
            <a:spLocks noChangeShapeType="1"/>
          </p:cNvSpPr>
          <p:nvPr/>
        </p:nvSpPr>
        <p:spPr bwMode="auto">
          <a:xfrm>
            <a:off x="2430259" y="3915458"/>
            <a:ext cx="0" cy="1574879"/>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ysClr val="windowText" lastClr="000000"/>
              </a:solidFill>
              <a:effectLst/>
              <a:uLnTx/>
              <a:uFillTx/>
            </a:endParaRPr>
          </a:p>
        </p:txBody>
      </p:sp>
      <p:sp>
        <p:nvSpPr>
          <p:cNvPr id="33" name="Line 15"/>
          <p:cNvSpPr>
            <a:spLocks noChangeShapeType="1"/>
          </p:cNvSpPr>
          <p:nvPr/>
        </p:nvSpPr>
        <p:spPr bwMode="auto">
          <a:xfrm>
            <a:off x="2430259" y="793070"/>
            <a:ext cx="8130" cy="3122388"/>
          </a:xfrm>
          <a:prstGeom prst="line">
            <a:avLst/>
          </a:prstGeom>
          <a:noFill/>
          <a:ln w="2857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ysClr val="windowText" lastClr="000000"/>
              </a:solidFill>
              <a:effectLst/>
              <a:uLnTx/>
              <a:uFillTx/>
            </a:endParaRPr>
          </a:p>
        </p:txBody>
      </p:sp>
      <p:sp>
        <p:nvSpPr>
          <p:cNvPr id="34" name="Text Box 18"/>
          <p:cNvSpPr txBox="1">
            <a:spLocks noChangeArrowheads="1"/>
          </p:cNvSpPr>
          <p:nvPr/>
        </p:nvSpPr>
        <p:spPr bwMode="auto">
          <a:xfrm>
            <a:off x="2654176" y="793070"/>
            <a:ext cx="3285976" cy="5801588"/>
          </a:xfrm>
          <a:prstGeom prst="rect">
            <a:avLst/>
          </a:prstGeom>
          <a:gradFill flip="none" rotWithShape="1">
            <a:gsLst>
              <a:gs pos="29000">
                <a:srgbClr val="CEE3ED">
                  <a:lumMod val="95000"/>
                  <a:alpha val="37000"/>
                </a:srgbClr>
              </a:gs>
              <a:gs pos="100000">
                <a:srgbClr val="BBE0E3">
                  <a:shade val="100000"/>
                  <a:satMod val="115000"/>
                </a:srgbClr>
              </a:gs>
            </a:gsLst>
            <a:lin ang="5400000" scaled="1"/>
            <a:tileRect/>
          </a:gra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fr-CH" sz="1400" b="0" i="0" u="none" strike="noStrike" kern="0" cap="none" spc="0" normalizeH="0" baseline="0" noProof="0" dirty="0" smtClean="0">
                <a:ln>
                  <a:noFill/>
                </a:ln>
                <a:solidFill>
                  <a:srgbClr val="000000"/>
                </a:solidFill>
                <a:effectLst/>
                <a:uLnTx/>
                <a:uFillTx/>
              </a:rPr>
              <a:t>- Encouragement</a:t>
            </a:r>
            <a:r>
              <a:rPr kumimoji="0" lang="fr-CH" sz="1400" b="0" i="0" u="none" strike="noStrike" kern="0" cap="none" spc="0" normalizeH="0" noProof="0" dirty="0" smtClean="0">
                <a:ln>
                  <a:noFill/>
                </a:ln>
                <a:solidFill>
                  <a:srgbClr val="000000"/>
                </a:solidFill>
                <a:effectLst/>
                <a:uLnTx/>
                <a:uFillTx/>
              </a:rPr>
              <a:t> des ressources</a:t>
            </a:r>
            <a:endParaRPr kumimoji="0" lang="fr-CH"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0" i="0" u="none" strike="noStrike" kern="0" cap="none" spc="0" normalizeH="0" baseline="0" noProof="0" dirty="0" smtClean="0">
                <a:ln>
                  <a:noFill/>
                </a:ln>
                <a:solidFill>
                  <a:srgbClr val="000000"/>
                </a:solidFill>
                <a:effectLst/>
                <a:uLnTx/>
                <a:uFillTx/>
              </a:rPr>
              <a:t> optimiser les condition</a:t>
            </a:r>
            <a:r>
              <a:rPr lang="fr-CH" sz="1400" kern="0" dirty="0" smtClean="0">
                <a:solidFill>
                  <a:srgbClr val="000000"/>
                </a:solidFill>
              </a:rPr>
              <a:t>s de vie</a:t>
            </a:r>
            <a:endParaRPr kumimoji="0" lang="fr-CH"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fr-CH" sz="1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0" i="0" u="none" strike="noStrike" kern="0" cap="none" spc="0" normalizeH="0" baseline="0" noProof="0" dirty="0" smtClean="0">
                <a:ln>
                  <a:noFill/>
                </a:ln>
                <a:solidFill>
                  <a:srgbClr val="000000"/>
                </a:solidFill>
                <a:effectLst/>
                <a:uLnTx/>
                <a:uFillTx/>
              </a:rPr>
              <a:t> prévenir</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0" i="0" u="none" strike="noStrike" kern="0" cap="none" spc="0" normalizeH="0" baseline="0" noProof="0" dirty="0" smtClean="0">
                <a:ln>
                  <a:noFill/>
                </a:ln>
                <a:solidFill>
                  <a:srgbClr val="000000"/>
                </a:solidFill>
                <a:effectLst/>
                <a:uLnTx/>
                <a:uFillTx/>
              </a:rPr>
              <a:t> </a:t>
            </a:r>
            <a:r>
              <a:rPr lang="fr-CH" sz="1400" kern="0" dirty="0" smtClean="0">
                <a:solidFill>
                  <a:srgbClr val="000000"/>
                </a:solidFill>
              </a:rPr>
              <a:t>détection précoce </a:t>
            </a:r>
            <a:r>
              <a:rPr kumimoji="0" lang="fr-CH" sz="1400" b="0" i="0" u="none" strike="noStrike" kern="0" cap="none" spc="0" normalizeH="0" baseline="0" noProof="0" dirty="0" smtClean="0">
                <a:ln>
                  <a:noFill/>
                </a:ln>
                <a:solidFill>
                  <a:srgbClr val="000000"/>
                </a:solidFill>
                <a:effectLst/>
                <a:uLnTx/>
                <a:uFillTx/>
              </a:rPr>
              <a:t>(prévention primaire)</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fr-CH" sz="1400" b="0" i="0" u="none" strike="noStrike" kern="0" cap="none" spc="0" normalizeH="0" baseline="0" noProof="0" dirty="0" smtClean="0">
              <a:ln>
                <a:noFill/>
              </a:ln>
              <a:solidFill>
                <a:srgbClr val="CC3300"/>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fr-CH" sz="1400" b="0" i="0" u="none" strike="noStrike" kern="0" cap="none" spc="0" normalizeH="0" baseline="0" noProof="0" dirty="0" smtClean="0">
              <a:ln>
                <a:noFill/>
              </a:ln>
              <a:solidFill>
                <a:srgbClr val="000000"/>
              </a:solidFill>
              <a:effectLst/>
              <a:uLnTx/>
              <a:uFillTx/>
              <a:latin typeface="+mj-lt"/>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0" i="0" u="none" strike="noStrike" kern="0" cap="none" spc="0" normalizeH="0" baseline="0" noProof="0" dirty="0" smtClean="0">
                <a:ln>
                  <a:noFill/>
                </a:ln>
                <a:solidFill>
                  <a:srgbClr val="000000"/>
                </a:solidFill>
                <a:effectLst/>
                <a:uLnTx/>
                <a:uFillTx/>
              </a:rPr>
              <a:t> traitement en vue d’empêcher la chronicité d’une maladie (prévention secondaire)</a:t>
            </a: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fr-CH" sz="1400" b="0" i="0" u="none" strike="noStrike" kern="0" cap="none" spc="0" normalizeH="0" baseline="0" noProof="0" dirty="0" smtClean="0">
              <a:ln>
                <a:noFill/>
              </a:ln>
              <a:solidFill>
                <a:srgbClr val="333399"/>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fr-CH" sz="1400" b="0" i="0" u="none" strike="noStrike" kern="0" cap="none" spc="0" normalizeH="0" baseline="0" noProof="0" dirty="0" smtClean="0">
              <a:ln>
                <a:noFill/>
              </a:ln>
              <a:solidFill>
                <a:srgbClr val="333399"/>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0" i="0" u="none" strike="noStrike" kern="0" cap="none" spc="0" normalizeH="0" baseline="0" noProof="0" dirty="0" smtClean="0">
                <a:ln>
                  <a:noFill/>
                </a:ln>
                <a:solidFill>
                  <a:srgbClr val="333399"/>
                </a:solidFill>
                <a:effectLst/>
                <a:uLnTx/>
                <a:uFillTx/>
              </a:rPr>
              <a:t> </a:t>
            </a:r>
            <a:r>
              <a:rPr lang="fr-CH" sz="1400" kern="0" noProof="0" dirty="0">
                <a:solidFill>
                  <a:srgbClr val="000000"/>
                </a:solidFill>
              </a:rPr>
              <a:t>t</a:t>
            </a:r>
            <a:r>
              <a:rPr lang="fr-CH" sz="1400" kern="0" dirty="0" err="1" smtClean="0">
                <a:solidFill>
                  <a:srgbClr val="000000"/>
                </a:solidFill>
              </a:rPr>
              <a:t>raitement</a:t>
            </a:r>
            <a:r>
              <a:rPr lang="fr-CH" sz="1400" kern="0" dirty="0" smtClean="0">
                <a:solidFill>
                  <a:srgbClr val="000000"/>
                </a:solidFill>
              </a:rPr>
              <a:t> du dysfonctionnement, empêcher les problèmes consécutifs</a:t>
            </a:r>
            <a:r>
              <a:rPr kumimoji="0" lang="fr-CH" sz="1400" b="0" i="0" u="none" strike="noStrike" kern="0" cap="none" spc="0" normalizeH="0" baseline="0" noProof="0" dirty="0" smtClean="0">
                <a:ln>
                  <a:noFill/>
                </a:ln>
                <a:solidFill>
                  <a:srgbClr val="000000"/>
                </a:solidFill>
                <a:effectLst/>
                <a:uLnTx/>
                <a:uFillTx/>
              </a:rPr>
              <a:t> (</a:t>
            </a:r>
            <a:r>
              <a:rPr lang="fr-CH" sz="1400" kern="0" dirty="0" smtClean="0">
                <a:solidFill>
                  <a:srgbClr val="000000"/>
                </a:solidFill>
              </a:rPr>
              <a:t>prévention tertiaire</a:t>
            </a:r>
            <a:r>
              <a:rPr kumimoji="0" lang="fr-CH" sz="1400" b="0" i="0" u="none" strike="noStrike" kern="0" cap="none" spc="0" normalizeH="0" baseline="0" noProof="0" dirty="0" smtClean="0">
                <a:ln>
                  <a:noFill/>
                </a:ln>
                <a:solidFill>
                  <a:srgbClr val="000000"/>
                </a:solidFill>
                <a:effectLst/>
                <a:uLnTx/>
                <a:uFillTx/>
              </a:rPr>
              <a:t>)</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fr-CH" sz="1400" b="0" i="0" u="none" strike="noStrike" kern="0" cap="none" spc="0" normalizeH="0" baseline="0" noProof="0" dirty="0" smtClean="0">
              <a:ln>
                <a:noFill/>
              </a:ln>
              <a:solidFill>
                <a:srgbClr val="333399"/>
              </a:solidFill>
              <a:effectLst/>
              <a:uLnTx/>
              <a:uFillTx/>
            </a:endParaRPr>
          </a:p>
          <a:p>
            <a:pPr marL="0" marR="0" lvl="0" indent="0" defTabSz="914400" eaLnBrk="1" fontAlgn="auto" latinLnBrk="0" hangingPunct="1">
              <a:lnSpc>
                <a:spcPct val="100000"/>
              </a:lnSpc>
              <a:spcBef>
                <a:spcPct val="50000"/>
              </a:spcBef>
              <a:spcAft>
                <a:spcPts val="0"/>
              </a:spcAft>
              <a:buClrTx/>
              <a:buSzTx/>
              <a:buFontTx/>
              <a:buNone/>
              <a:tabLst/>
              <a:defRPr/>
            </a:pPr>
            <a:endParaRPr kumimoji="0" lang="fr-CH" sz="1400" b="0" i="0" u="none" strike="noStrike" kern="0" cap="none" spc="0" normalizeH="0" baseline="0" noProof="0" dirty="0" smtClean="0">
              <a:ln>
                <a:noFill/>
              </a:ln>
              <a:solidFill>
                <a:srgbClr val="333399"/>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r>
              <a:rPr lang="fr-CH" sz="1400" kern="0" dirty="0" smtClean="0"/>
              <a:t> réinsertion</a:t>
            </a:r>
          </a:p>
        </p:txBody>
      </p:sp>
      <p:sp>
        <p:nvSpPr>
          <p:cNvPr id="35" name="Text Box 26"/>
          <p:cNvSpPr txBox="1">
            <a:spLocks noChangeArrowheads="1"/>
          </p:cNvSpPr>
          <p:nvPr/>
        </p:nvSpPr>
        <p:spPr bwMode="auto">
          <a:xfrm>
            <a:off x="6084168" y="685349"/>
            <a:ext cx="2808312"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1" i="0" u="none" strike="noStrike" kern="0" cap="none" spc="0" normalizeH="0" baseline="0" noProof="0" dirty="0" smtClean="0">
                <a:ln>
                  <a:noFill/>
                </a:ln>
                <a:solidFill>
                  <a:srgbClr val="000000"/>
                </a:solidFill>
                <a:effectLst/>
                <a:uLnTx/>
                <a:uFillTx/>
              </a:rPr>
              <a:t> </a:t>
            </a:r>
            <a:r>
              <a:rPr lang="fr-CH" sz="1400" b="1" kern="0" noProof="0" dirty="0" smtClean="0">
                <a:solidFill>
                  <a:srgbClr val="000000"/>
                </a:solidFill>
              </a:rPr>
              <a:t>sensibilisation &amp; prévention</a:t>
            </a: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tabLst/>
              <a:defRPr/>
            </a:pPr>
            <a:endParaRPr lang="fr-CH" sz="1400" b="1" kern="0" dirty="0" smtClean="0">
              <a:solidFill>
                <a:srgbClr val="000000"/>
              </a:solidFill>
            </a:endParaRPr>
          </a:p>
          <a:p>
            <a:pPr marL="0" marR="0" lvl="0" indent="0" defTabSz="914400" eaLnBrk="1" fontAlgn="auto" latinLnBrk="0" hangingPunct="1">
              <a:lnSpc>
                <a:spcPct val="100000"/>
              </a:lnSpc>
              <a:spcBef>
                <a:spcPct val="50000"/>
              </a:spcBef>
              <a:spcAft>
                <a:spcPts val="0"/>
              </a:spcAft>
              <a:buClrTx/>
              <a:buSzTx/>
              <a:tabLst/>
              <a:defRPr/>
            </a:pPr>
            <a:endParaRPr kumimoji="0" lang="fr-CH" sz="1400" b="1" i="0" u="none" strike="noStrike" kern="0" cap="none" spc="0" normalizeH="0" baseline="0" noProof="0" dirty="0" smtClean="0">
              <a:ln>
                <a:noFill/>
              </a:ln>
              <a:solidFill>
                <a:srgbClr val="000000"/>
              </a:solidFill>
              <a:effectLst/>
              <a:uLnTx/>
              <a:uFillTx/>
              <a:latin typeface="+mj-lt"/>
            </a:endParaRPr>
          </a:p>
          <a:p>
            <a:pPr marL="0" marR="0" lvl="0" indent="0" defTabSz="914400" eaLnBrk="1" fontAlgn="auto" latinLnBrk="0" hangingPunct="1">
              <a:lnSpc>
                <a:spcPct val="100000"/>
              </a:lnSpc>
              <a:spcBef>
                <a:spcPct val="50000"/>
              </a:spcBef>
              <a:spcAft>
                <a:spcPts val="0"/>
              </a:spcAft>
              <a:buClrTx/>
              <a:buSzTx/>
              <a:tabLst/>
              <a:defRPr/>
            </a:pP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1" i="0" u="none" strike="noStrike" kern="0" cap="none" spc="0" normalizeH="0" baseline="0" noProof="0" dirty="0" smtClean="0">
                <a:ln>
                  <a:noFill/>
                </a:ln>
                <a:solidFill>
                  <a:srgbClr val="000000"/>
                </a:solidFill>
                <a:effectLst/>
                <a:uLnTx/>
                <a:uFillTx/>
              </a:rPr>
              <a:t> encadrement</a:t>
            </a:r>
            <a:r>
              <a:rPr kumimoji="0" lang="fr-CH" sz="1400" b="1" i="0" u="none" strike="noStrike" kern="0" cap="none" spc="0" normalizeH="0" noProof="0" dirty="0" smtClean="0">
                <a:ln>
                  <a:noFill/>
                </a:ln>
                <a:solidFill>
                  <a:srgbClr val="000000"/>
                </a:solidFill>
                <a:effectLst/>
                <a:uLnTx/>
                <a:uFillTx/>
              </a:rPr>
              <a:t> &amp; groupe de parole</a:t>
            </a: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tabLst/>
              <a:defRPr/>
            </a:pP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fr-CH" sz="1400" b="1" i="0" u="none" strike="noStrike" kern="0" cap="none" spc="0" normalizeH="0" baseline="0" noProof="0" dirty="0" smtClean="0">
                <a:ln>
                  <a:noFill/>
                </a:ln>
                <a:solidFill>
                  <a:srgbClr val="000000"/>
                </a:solidFill>
                <a:effectLst/>
                <a:uLnTx/>
                <a:uFillTx/>
              </a:rPr>
              <a:t> première intervention et mise en réseau</a:t>
            </a:r>
            <a:endParaRPr lang="fr-CH" sz="1400" b="1" kern="0" dirty="0" smtClean="0">
              <a:solidFill>
                <a:srgbClr val="000000"/>
              </a:solidFill>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endParaRPr lang="fr-CH" sz="1400" b="1" kern="0" dirty="0" smtClean="0">
              <a:solidFill>
                <a:srgbClr val="000000"/>
              </a:solidFill>
            </a:endParaRPr>
          </a:p>
          <a:p>
            <a:pPr marL="0" marR="0" lvl="0" indent="0" defTabSz="914400" eaLnBrk="1" fontAlgn="auto" latinLnBrk="0" hangingPunct="1">
              <a:lnSpc>
                <a:spcPct val="100000"/>
              </a:lnSpc>
              <a:spcBef>
                <a:spcPct val="50000"/>
              </a:spcBef>
              <a:spcAft>
                <a:spcPts val="0"/>
              </a:spcAft>
              <a:buClrTx/>
              <a:buSzTx/>
              <a:buFontTx/>
              <a:buChar char="-"/>
              <a:tabLst/>
              <a:defRPr/>
            </a:pPr>
            <a:endParaRPr lang="fr-CH" sz="1400" b="1" kern="0" dirty="0" smtClean="0">
              <a:solidFill>
                <a:srgbClr val="000000"/>
              </a:solidFill>
            </a:endParaRPr>
          </a:p>
          <a:p>
            <a:pPr marL="0" marR="0" lvl="0" indent="0" defTabSz="914400" eaLnBrk="1" fontAlgn="auto" latinLnBrk="0" hangingPunct="1">
              <a:lnSpc>
                <a:spcPct val="100000"/>
              </a:lnSpc>
              <a:spcBef>
                <a:spcPct val="50000"/>
              </a:spcBef>
              <a:spcAft>
                <a:spcPts val="0"/>
              </a:spcAft>
              <a:buClrTx/>
              <a:buSzTx/>
              <a:buFontTx/>
              <a:buChar char="-"/>
              <a:tabLst/>
              <a:defRPr/>
            </a:pPr>
            <a:endParaRPr lang="fr-CH" sz="1400" b="1" kern="0" dirty="0" smtClean="0">
              <a:solidFill>
                <a:srgbClr val="000000"/>
              </a:solidFill>
            </a:endParaRPr>
          </a:p>
          <a:p>
            <a:pPr marL="0" marR="0" lvl="0" indent="0" defTabSz="914400" eaLnBrk="1" fontAlgn="auto" latinLnBrk="0" hangingPunct="1">
              <a:lnSpc>
                <a:spcPct val="100000"/>
              </a:lnSpc>
              <a:spcBef>
                <a:spcPct val="50000"/>
              </a:spcBef>
              <a:spcAft>
                <a:spcPts val="0"/>
              </a:spcAft>
              <a:buClrTx/>
              <a:buSzTx/>
              <a:buFontTx/>
              <a:buChar char="-"/>
              <a:tabLst/>
              <a:defRPr/>
            </a:pPr>
            <a:r>
              <a:rPr lang="fr-CH" sz="1400" b="1" kern="0" dirty="0" err="1" smtClean="0">
                <a:solidFill>
                  <a:srgbClr val="000000"/>
                </a:solidFill>
              </a:rPr>
              <a:t>Mentoring</a:t>
            </a:r>
            <a:r>
              <a:rPr lang="fr-CH" sz="1400" b="1" kern="0" dirty="0" smtClean="0">
                <a:solidFill>
                  <a:srgbClr val="000000"/>
                </a:solidFill>
              </a:rPr>
              <a:t> et stage clinique en cabinet</a:t>
            </a:r>
            <a:endParaRPr kumimoji="0" lang="fr-CH" sz="1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ct val="50000"/>
              </a:spcBef>
              <a:spcAft>
                <a:spcPts val="0"/>
              </a:spcAft>
              <a:buClrTx/>
              <a:buSzTx/>
              <a:buFontTx/>
              <a:buChar char="-"/>
              <a:tabLst/>
              <a:defRPr/>
            </a:pPr>
            <a:endParaRPr kumimoji="0" lang="fr-CH" sz="1400" b="1" i="0" u="none" strike="noStrike" kern="0" cap="none" spc="0" normalizeH="0" baseline="0" noProof="0" dirty="0" smtClean="0">
              <a:ln>
                <a:noFill/>
              </a:ln>
              <a:solidFill>
                <a:srgbClr val="000000"/>
              </a:solidFill>
              <a:effectLst/>
              <a:uLnTx/>
              <a:uFillTx/>
            </a:endParaRPr>
          </a:p>
        </p:txBody>
      </p:sp>
      <p:sp>
        <p:nvSpPr>
          <p:cNvPr id="36" name="Line 15"/>
          <p:cNvSpPr>
            <a:spLocks noChangeShapeType="1"/>
          </p:cNvSpPr>
          <p:nvPr/>
        </p:nvSpPr>
        <p:spPr bwMode="auto">
          <a:xfrm>
            <a:off x="2454649" y="5490337"/>
            <a:ext cx="0" cy="771517"/>
          </a:xfrm>
          <a:prstGeom prst="line">
            <a:avLst/>
          </a:prstGeom>
          <a:noFill/>
          <a:ln w="2857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noProof="0" smtClean="0">
              <a:ln>
                <a:noFill/>
              </a:ln>
              <a:solidFill>
                <a:sysClr val="windowText" lastClr="000000"/>
              </a:solidFill>
              <a:effectLst/>
              <a:uLnTx/>
              <a:uFillTx/>
            </a:endParaRPr>
          </a:p>
        </p:txBody>
      </p:sp>
      <p:sp>
        <p:nvSpPr>
          <p:cNvPr id="37" name="Text Box 5"/>
          <p:cNvSpPr txBox="1">
            <a:spLocks noChangeArrowheads="1"/>
          </p:cNvSpPr>
          <p:nvPr/>
        </p:nvSpPr>
        <p:spPr bwMode="auto">
          <a:xfrm>
            <a:off x="850991" y="5688159"/>
            <a:ext cx="1140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fr-CH" kern="0" dirty="0">
                <a:solidFill>
                  <a:srgbClr val="000000"/>
                </a:solidFill>
              </a:rPr>
              <a:t>e</a:t>
            </a:r>
            <a:r>
              <a:rPr kumimoji="0" lang="fr-CH" sz="1800" b="0" i="0" u="none" strike="noStrike" kern="0" cap="none" spc="0" normalizeH="0" baseline="0" noProof="0" dirty="0" smtClean="0">
                <a:ln>
                  <a:noFill/>
                </a:ln>
                <a:solidFill>
                  <a:srgbClr val="000000"/>
                </a:solidFill>
                <a:effectLst/>
                <a:uLnTx/>
                <a:uFillTx/>
                <a:latin typeface="Arial" charset="0"/>
              </a:rPr>
              <a:t>n bonne santé</a:t>
            </a:r>
          </a:p>
        </p:txBody>
      </p:sp>
      <p:sp>
        <p:nvSpPr>
          <p:cNvPr id="38" name="Textfeld 37"/>
          <p:cNvSpPr txBox="1"/>
          <p:nvPr/>
        </p:nvSpPr>
        <p:spPr>
          <a:xfrm>
            <a:off x="251520" y="6436238"/>
            <a:ext cx="1224136" cy="276999"/>
          </a:xfrm>
          <a:prstGeom prst="rect">
            <a:avLst/>
          </a:prstGeom>
          <a:noFill/>
        </p:spPr>
        <p:txBody>
          <a:bodyPr wrap="square" rtlCol="0">
            <a:spAutoFit/>
          </a:bodyPr>
          <a:lstStyle/>
          <a:p>
            <a:r>
              <a:rPr lang="fr-CH" sz="1200" smtClean="0"/>
              <a:t>© ReMed</a:t>
            </a:r>
            <a:endParaRPr lang="fr-CH" sz="1200" dirty="0"/>
          </a:p>
        </p:txBody>
      </p:sp>
    </p:spTree>
    <p:extLst>
      <p:ext uri="{BB962C8B-B14F-4D97-AF65-F5344CB8AC3E}">
        <p14:creationId xmlns:p14="http://schemas.microsoft.com/office/powerpoint/2010/main" val="3060359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pPr algn="l"/>
            <a:r>
              <a:rPr lang="fr-CH" b="1" spc="-150" dirty="0" smtClean="0"/>
              <a:t>Première </a:t>
            </a:r>
            <a:r>
              <a:rPr lang="fr-CH" b="1" spc="-150" dirty="0"/>
              <a:t>intervention et mise en </a:t>
            </a:r>
            <a:r>
              <a:rPr lang="fr-CH" b="1" spc="-150" dirty="0" smtClean="0"/>
              <a:t>réseau </a:t>
            </a:r>
            <a:r>
              <a:rPr lang="fr-CH" b="1" spc="-150" noProof="0" dirty="0" smtClean="0"/>
              <a:t>I</a:t>
            </a:r>
            <a:endParaRPr lang="fr-CH" b="1" spc="-150" noProof="0" dirty="0"/>
          </a:p>
        </p:txBody>
      </p:sp>
      <p:sp>
        <p:nvSpPr>
          <p:cNvPr id="4" name="Inhaltsplatzhalter 3"/>
          <p:cNvSpPr>
            <a:spLocks noGrp="1"/>
          </p:cNvSpPr>
          <p:nvPr>
            <p:ph idx="1"/>
          </p:nvPr>
        </p:nvSpPr>
        <p:spPr>
          <a:xfrm>
            <a:off x="457200" y="1628800"/>
            <a:ext cx="8229600" cy="4807438"/>
          </a:xfrm>
        </p:spPr>
        <p:txBody>
          <a:bodyPr>
            <a:noAutofit/>
          </a:bodyPr>
          <a:lstStyle/>
          <a:p>
            <a:pPr marL="0" indent="0">
              <a:buNone/>
            </a:pPr>
            <a:r>
              <a:rPr lang="fr-CH" sz="2400" b="1" noProof="0" dirty="0" smtClean="0"/>
              <a:t>Offre</a:t>
            </a:r>
          </a:p>
          <a:p>
            <a:pPr marL="0" indent="0">
              <a:buNone/>
            </a:pPr>
            <a:r>
              <a:rPr lang="fr-CH" sz="2400" noProof="0" dirty="0" smtClean="0"/>
              <a:t>Soutien professionnel de médecins en lien avec l’exercice de </a:t>
            </a:r>
            <a:r>
              <a:rPr lang="fr-CH" sz="2400" dirty="0"/>
              <a:t>leur profession. </a:t>
            </a:r>
            <a:r>
              <a:rPr lang="fr-CH" sz="2400" dirty="0" smtClean="0"/>
              <a:t>Lors de la première intervention, ReMed </a:t>
            </a:r>
            <a:r>
              <a:rPr lang="fr-CH" sz="2400" dirty="0"/>
              <a:t>prend contact dans les 72h avec le médecin qui sollicite de l’aide et essaye de comprendre la situation et </a:t>
            </a:r>
            <a:r>
              <a:rPr lang="fr-CH" sz="2400" dirty="0" smtClean="0"/>
              <a:t>d’envisager des solutions</a:t>
            </a:r>
            <a:r>
              <a:rPr lang="fr-CH" sz="2400" noProof="0" dirty="0" smtClean="0"/>
              <a:t>. </a:t>
            </a:r>
          </a:p>
          <a:p>
            <a:pPr marL="0" indent="0">
              <a:buNone/>
            </a:pPr>
            <a:endParaRPr lang="fr-CH" sz="2400" noProof="0" dirty="0" smtClean="0"/>
          </a:p>
          <a:p>
            <a:pPr marL="0" indent="0">
              <a:buNone/>
            </a:pPr>
            <a:r>
              <a:rPr lang="fr-CH" sz="2400" b="1" dirty="0"/>
              <a:t>Groupe </a:t>
            </a:r>
            <a:r>
              <a:rPr lang="fr-CH" sz="2400" b="1" dirty="0" smtClean="0"/>
              <a:t>cible</a:t>
            </a:r>
            <a:endParaRPr lang="fr-CH" sz="2400" b="1" noProof="0" dirty="0" smtClean="0"/>
          </a:p>
          <a:p>
            <a:pPr marL="0" indent="0">
              <a:buNone/>
            </a:pPr>
            <a:r>
              <a:rPr lang="fr-CH" sz="2400" dirty="0"/>
              <a:t>Les médecins en crise ou </a:t>
            </a:r>
            <a:r>
              <a:rPr lang="fr-CH" sz="2400" dirty="0" smtClean="0"/>
              <a:t>en </a:t>
            </a:r>
            <a:r>
              <a:rPr lang="fr-CH" sz="2400" dirty="0"/>
              <a:t>situations particulières (p. ex. problèmes de santé physique ou psychiques). </a:t>
            </a:r>
            <a:r>
              <a:rPr lang="fr-CH" sz="2400" dirty="0" smtClean="0"/>
              <a:t>Le contact avec ReMed peut également être pris par l’</a:t>
            </a:r>
            <a:r>
              <a:rPr lang="fr-CH" sz="2400" dirty="0" err="1" smtClean="0"/>
              <a:t>éntourage</a:t>
            </a:r>
            <a:r>
              <a:rPr lang="fr-CH" sz="2400" dirty="0" smtClean="0"/>
              <a:t> du </a:t>
            </a:r>
            <a:r>
              <a:rPr lang="fr-CH" sz="2400" dirty="0"/>
              <a:t>médecin </a:t>
            </a:r>
            <a:r>
              <a:rPr lang="fr-CH" sz="2400" dirty="0" smtClean="0"/>
              <a:t>qui sollicite de l’aide</a:t>
            </a:r>
            <a:endParaRPr lang="fr-CH" sz="2400" noProof="0" dirty="0"/>
          </a:p>
        </p:txBody>
      </p:sp>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549034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980728"/>
            <a:ext cx="8445624" cy="576064"/>
          </a:xfrm>
        </p:spPr>
        <p:txBody>
          <a:bodyPr>
            <a:normAutofit fontScale="90000"/>
          </a:bodyPr>
          <a:lstStyle/>
          <a:p>
            <a:pPr algn="l"/>
            <a:r>
              <a:rPr lang="fr-CH" b="1" spc="-150" dirty="0"/>
              <a:t>Première intervention et mise en réseau </a:t>
            </a:r>
            <a:r>
              <a:rPr lang="fr-CH" b="1" spc="-150" noProof="0" dirty="0" smtClean="0"/>
              <a:t>II</a:t>
            </a:r>
            <a:endParaRPr lang="fr-CH" b="1" spc="-150"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6" name="Rechteck 5"/>
          <p:cNvSpPr/>
          <p:nvPr/>
        </p:nvSpPr>
        <p:spPr>
          <a:xfrm>
            <a:off x="539552" y="1700808"/>
            <a:ext cx="4291239" cy="369332"/>
          </a:xfrm>
          <a:prstGeom prst="rect">
            <a:avLst/>
          </a:prstGeom>
        </p:spPr>
        <p:txBody>
          <a:bodyPr wrap="none">
            <a:spAutoFit/>
          </a:bodyPr>
          <a:lstStyle/>
          <a:p>
            <a:r>
              <a:rPr lang="fr-CH" b="1" dirty="0" smtClean="0"/>
              <a:t>Processus suivi lors d’une prise de contact</a:t>
            </a:r>
            <a:endParaRPr lang="fr-CH" dirty="0"/>
          </a:p>
        </p:txBody>
      </p:sp>
      <p:sp>
        <p:nvSpPr>
          <p:cNvPr id="7" name="Textfeld 6"/>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pic>
        <p:nvPicPr>
          <p:cNvPr id="1026" name="Picture 2" descr="D:\lhadorn\ReMed\Grundlagen-Dokumente-Überarbeitung\Bild_S5 Handbuch fV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2008823"/>
            <a:ext cx="678123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55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Sensibilisation et prévention I</a:t>
            </a:r>
            <a:endParaRPr lang="fr-CH" b="1" noProof="0" dirty="0"/>
          </a:p>
        </p:txBody>
      </p:sp>
      <p:sp>
        <p:nvSpPr>
          <p:cNvPr id="3" name="Inhaltsplatzhalter 2"/>
          <p:cNvSpPr>
            <a:spLocks noGrp="1"/>
          </p:cNvSpPr>
          <p:nvPr>
            <p:ph idx="1"/>
          </p:nvPr>
        </p:nvSpPr>
        <p:spPr/>
        <p:txBody>
          <a:bodyPr>
            <a:normAutofit fontScale="70000" lnSpcReduction="20000"/>
          </a:bodyPr>
          <a:lstStyle/>
          <a:p>
            <a:pPr marL="0" indent="0">
              <a:buNone/>
            </a:pPr>
            <a:r>
              <a:rPr lang="fr-CH" b="1" noProof="0" dirty="0" smtClean="0"/>
              <a:t>FORMATIONS CONTINUES / ATELIERS</a:t>
            </a:r>
          </a:p>
          <a:p>
            <a:pPr marL="0" indent="0">
              <a:buNone/>
            </a:pPr>
            <a:endParaRPr lang="fr-CH" b="1" noProof="0" dirty="0" smtClean="0"/>
          </a:p>
          <a:p>
            <a:pPr marL="0" indent="0">
              <a:buNone/>
            </a:pPr>
            <a:r>
              <a:rPr lang="fr-CH" b="1" dirty="0"/>
              <a:t>Offre</a:t>
            </a:r>
            <a:endParaRPr lang="fr-CH" b="1" noProof="0" dirty="0" smtClean="0"/>
          </a:p>
          <a:p>
            <a:pPr marL="0" indent="0">
              <a:buNone/>
            </a:pPr>
            <a:r>
              <a:rPr lang="fr-CH" dirty="0"/>
              <a:t>Formations post-graduées et </a:t>
            </a:r>
            <a:r>
              <a:rPr lang="fr-CH" dirty="0" smtClean="0"/>
              <a:t>continues </a:t>
            </a:r>
            <a:r>
              <a:rPr lang="fr-CH" dirty="0"/>
              <a:t>/ ateliers au moyen de pièces de théâtre interactives sur différents thèmes tels que le </a:t>
            </a:r>
            <a:r>
              <a:rPr lang="fr-CH" dirty="0" smtClean="0"/>
              <a:t>burnout, </a:t>
            </a:r>
            <a:r>
              <a:rPr lang="fr-CH" dirty="0"/>
              <a:t>la dépression, l’addiction à l’alcool. </a:t>
            </a:r>
            <a:r>
              <a:rPr lang="fr-CH" dirty="0" smtClean="0"/>
              <a:t>Cette offre permet </a:t>
            </a:r>
            <a:r>
              <a:rPr lang="fr-CH" dirty="0"/>
              <a:t>de s’entraîner pour savoir comment agir à l’avenir en cas de </a:t>
            </a:r>
            <a:r>
              <a:rPr lang="fr-CH" dirty="0" smtClean="0"/>
              <a:t>conflits</a:t>
            </a:r>
            <a:r>
              <a:rPr lang="fr-CH" noProof="0" dirty="0" smtClean="0"/>
              <a:t>.</a:t>
            </a:r>
          </a:p>
          <a:p>
            <a:pPr marL="0" indent="0">
              <a:buNone/>
            </a:pPr>
            <a:endParaRPr lang="fr-CH" noProof="0" dirty="0" smtClean="0"/>
          </a:p>
          <a:p>
            <a:pPr marL="0" indent="0">
              <a:buNone/>
            </a:pPr>
            <a:r>
              <a:rPr lang="fr-CH" b="1" noProof="0" dirty="0" smtClean="0"/>
              <a:t>Groupe  cible</a:t>
            </a:r>
          </a:p>
          <a:p>
            <a:pPr marL="0" indent="0">
              <a:buNone/>
            </a:pPr>
            <a:r>
              <a:rPr lang="fr-CH" dirty="0" smtClean="0"/>
              <a:t>Sociétés </a:t>
            </a:r>
            <a:r>
              <a:rPr lang="fr-CH" dirty="0"/>
              <a:t>cantonales de médecine, </a:t>
            </a:r>
            <a:r>
              <a:rPr lang="fr-CH" dirty="0" smtClean="0"/>
              <a:t>sociétés </a:t>
            </a:r>
            <a:r>
              <a:rPr lang="fr-CH" dirty="0"/>
              <a:t>de discipline, </a:t>
            </a:r>
            <a:r>
              <a:rPr lang="fr-CH" dirty="0" smtClean="0"/>
              <a:t>toutes les organisations </a:t>
            </a:r>
            <a:r>
              <a:rPr lang="fr-CH" dirty="0"/>
              <a:t>médicales, hôpitaux/ cliniques, institutions sociales, établissements de formation des médecins, entreprises, </a:t>
            </a:r>
            <a:r>
              <a:rPr lang="fr-CH" dirty="0" smtClean="0"/>
              <a:t>et grand public</a:t>
            </a:r>
            <a:endParaRPr lang="fr-CH" noProof="0" dirty="0" smtClean="0"/>
          </a:p>
          <a:p>
            <a:pPr marL="0" indent="0">
              <a:buNone/>
            </a:pP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123790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dirty="0"/>
              <a:t>Sensibilisation et prévention II</a:t>
            </a:r>
            <a:endParaRPr lang="fr-CH" noProof="0" dirty="0"/>
          </a:p>
        </p:txBody>
      </p:sp>
      <p:sp>
        <p:nvSpPr>
          <p:cNvPr id="3" name="Inhaltsplatzhalter 2"/>
          <p:cNvSpPr>
            <a:spLocks noGrp="1"/>
          </p:cNvSpPr>
          <p:nvPr>
            <p:ph idx="1"/>
          </p:nvPr>
        </p:nvSpPr>
        <p:spPr/>
        <p:txBody>
          <a:bodyPr>
            <a:normAutofit fontScale="70000" lnSpcReduction="20000"/>
          </a:bodyPr>
          <a:lstStyle/>
          <a:p>
            <a:pPr marL="0" indent="0">
              <a:buNone/>
            </a:pPr>
            <a:r>
              <a:rPr lang="fr-CH" b="1" noProof="0" dirty="0" smtClean="0"/>
              <a:t>GROUPES DE PAROLE</a:t>
            </a:r>
          </a:p>
          <a:p>
            <a:pPr marL="0" indent="0">
              <a:buNone/>
            </a:pPr>
            <a:endParaRPr lang="fr-CH" b="1" noProof="0" dirty="0" smtClean="0"/>
          </a:p>
          <a:p>
            <a:pPr marL="0" indent="0">
              <a:buNone/>
            </a:pPr>
            <a:r>
              <a:rPr lang="fr-CH" b="1" dirty="0"/>
              <a:t>Offre</a:t>
            </a:r>
            <a:endParaRPr lang="fr-CH" b="1" noProof="0" dirty="0" smtClean="0"/>
          </a:p>
          <a:p>
            <a:pPr marL="0" indent="0">
              <a:buNone/>
            </a:pPr>
            <a:r>
              <a:rPr lang="fr-CH" dirty="0" smtClean="0"/>
              <a:t>Dirigés </a:t>
            </a:r>
            <a:r>
              <a:rPr lang="fr-CH" dirty="0"/>
              <a:t>par une personne spécialisée et </a:t>
            </a:r>
            <a:r>
              <a:rPr lang="fr-CH" dirty="0" smtClean="0"/>
              <a:t>compétente, les groupes de parole offrent </a:t>
            </a:r>
            <a:r>
              <a:rPr lang="fr-CH" dirty="0"/>
              <a:t>un soutien dans une ambiance collégiale en vue de relever les défis du quotidien </a:t>
            </a:r>
            <a:r>
              <a:rPr lang="fr-CH" dirty="0" smtClean="0"/>
              <a:t>professionnel</a:t>
            </a:r>
            <a:r>
              <a:rPr lang="fr-CH" dirty="0"/>
              <a:t>. </a:t>
            </a:r>
            <a:r>
              <a:rPr lang="fr-CH" dirty="0" smtClean="0"/>
              <a:t>Ils permettent </a:t>
            </a:r>
            <a:r>
              <a:rPr lang="fr-CH" dirty="0"/>
              <a:t>d’aborder les conflits et les difficultés professionnelles et de trouver des solutions </a:t>
            </a:r>
            <a:r>
              <a:rPr lang="fr-CH" dirty="0" smtClean="0"/>
              <a:t>appropriées</a:t>
            </a:r>
            <a:endParaRPr lang="fr-CH" noProof="0" dirty="0" smtClean="0"/>
          </a:p>
          <a:p>
            <a:pPr marL="0" indent="0">
              <a:buNone/>
            </a:pPr>
            <a:endParaRPr lang="fr-CH" noProof="0" dirty="0" smtClean="0"/>
          </a:p>
          <a:p>
            <a:pPr marL="0" indent="0">
              <a:buNone/>
            </a:pPr>
            <a:r>
              <a:rPr lang="fr-CH" b="1" noProof="0" dirty="0" smtClean="0"/>
              <a:t>Groupe cible</a:t>
            </a:r>
          </a:p>
          <a:p>
            <a:pPr marL="0" indent="0">
              <a:buNone/>
            </a:pPr>
            <a:r>
              <a:rPr lang="fr-CH" dirty="0" smtClean="0"/>
              <a:t>Tous les médecins confrontés </a:t>
            </a:r>
            <a:r>
              <a:rPr lang="fr-CH" dirty="0"/>
              <a:t>à une forte sollicitation, à une situation difficile ou </a:t>
            </a:r>
            <a:r>
              <a:rPr lang="fr-CH" dirty="0" smtClean="0"/>
              <a:t>exigeante</a:t>
            </a:r>
            <a:endParaRPr lang="fr-CH" noProof="0" dirty="0" smtClean="0"/>
          </a:p>
          <a:p>
            <a:pPr marL="0" indent="0">
              <a:buNone/>
            </a:pP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826302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dirty="0"/>
              <a:t>Sensibilisation et prévention III</a:t>
            </a:r>
            <a:endParaRPr lang="fr-CH" noProof="0" dirty="0"/>
          </a:p>
        </p:txBody>
      </p:sp>
      <p:sp>
        <p:nvSpPr>
          <p:cNvPr id="3" name="Inhaltsplatzhalter 2"/>
          <p:cNvSpPr>
            <a:spLocks noGrp="1"/>
          </p:cNvSpPr>
          <p:nvPr>
            <p:ph idx="1"/>
          </p:nvPr>
        </p:nvSpPr>
        <p:spPr/>
        <p:txBody>
          <a:bodyPr>
            <a:normAutofit fontScale="85000" lnSpcReduction="20000"/>
          </a:bodyPr>
          <a:lstStyle/>
          <a:p>
            <a:pPr marL="0" indent="0">
              <a:buNone/>
            </a:pPr>
            <a:r>
              <a:rPr lang="fr-CH" b="1" noProof="0" dirty="0" smtClean="0"/>
              <a:t>TEMOIGNAGES</a:t>
            </a:r>
          </a:p>
          <a:p>
            <a:pPr marL="0" indent="0">
              <a:buNone/>
            </a:pPr>
            <a:endParaRPr lang="fr-CH" b="1" noProof="0" dirty="0" smtClean="0"/>
          </a:p>
          <a:p>
            <a:pPr marL="0" indent="0">
              <a:buNone/>
            </a:pPr>
            <a:r>
              <a:rPr lang="fr-CH" b="1" dirty="0"/>
              <a:t>Offre</a:t>
            </a:r>
            <a:endParaRPr lang="fr-CH" b="1" noProof="0" dirty="0" smtClean="0"/>
          </a:p>
          <a:p>
            <a:pPr marL="0" indent="0">
              <a:buNone/>
            </a:pPr>
            <a:r>
              <a:rPr lang="fr-CH" dirty="0"/>
              <a:t>Rédaction de témoignages et de rapports d’expériences de médecins qui, en situation de crise, se sont adressés à </a:t>
            </a:r>
            <a:r>
              <a:rPr lang="fr-CH" dirty="0" smtClean="0"/>
              <a:t>ReMed</a:t>
            </a:r>
            <a:endParaRPr lang="fr-CH" noProof="0" dirty="0" smtClean="0"/>
          </a:p>
          <a:p>
            <a:pPr marL="0" indent="0">
              <a:buNone/>
            </a:pPr>
            <a:endParaRPr lang="fr-CH" noProof="0" dirty="0" smtClean="0"/>
          </a:p>
          <a:p>
            <a:pPr marL="0" indent="0">
              <a:buNone/>
            </a:pPr>
            <a:r>
              <a:rPr lang="fr-CH" b="1" noProof="0" dirty="0" smtClean="0"/>
              <a:t>Groupe cible</a:t>
            </a:r>
          </a:p>
          <a:p>
            <a:pPr marL="0" indent="0">
              <a:buNone/>
            </a:pPr>
            <a:r>
              <a:rPr lang="fr-CH" dirty="0" smtClean="0"/>
              <a:t>Médecins qui ont sollicité de l’aide et qui </a:t>
            </a:r>
            <a:r>
              <a:rPr lang="fr-CH" dirty="0"/>
              <a:t>souhaitent raconter leur expérience par l’écriture/ lectrices et lecteurs du </a:t>
            </a:r>
            <a:r>
              <a:rPr lang="fr-CH" dirty="0" smtClean="0"/>
              <a:t>BMS</a:t>
            </a:r>
            <a:endParaRPr lang="fr-CH" noProof="0" dirty="0" smtClean="0"/>
          </a:p>
          <a:p>
            <a:pPr marL="0" indent="0">
              <a:buNone/>
            </a:pPr>
            <a:endParaRPr lang="fr-CH" noProof="0" dirty="0" smtClean="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469878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92696"/>
            <a:ext cx="8229600" cy="576064"/>
          </a:xfrm>
        </p:spPr>
        <p:txBody>
          <a:bodyPr>
            <a:normAutofit fontScale="90000"/>
          </a:bodyPr>
          <a:lstStyle/>
          <a:p>
            <a:pPr algn="l"/>
            <a:r>
              <a:rPr lang="fr-CH" b="1" noProof="0" dirty="0" smtClean="0"/>
              <a:t>Exemples de témoignage</a:t>
            </a:r>
            <a:endParaRPr lang="fr-CH" b="1"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3429369419"/>
              </p:ext>
            </p:extLst>
          </p:nvPr>
        </p:nvGraphicFramePr>
        <p:xfrm>
          <a:off x="467544" y="1340768"/>
          <a:ext cx="8229600" cy="5280053"/>
        </p:xfrm>
        <a:graphic>
          <a:graphicData uri="http://schemas.openxmlformats.org/drawingml/2006/table">
            <a:tbl>
              <a:tblPr firstRow="1" bandRow="1">
                <a:tableStyleId>{7DF18680-E054-41AD-8BC1-D1AEF772440D}</a:tableStyleId>
              </a:tblPr>
              <a:tblGrid>
                <a:gridCol w="1162472"/>
                <a:gridCol w="7067128"/>
              </a:tblGrid>
              <a:tr h="375877">
                <a:tc>
                  <a:txBody>
                    <a:bodyPr/>
                    <a:lstStyle/>
                    <a:p>
                      <a:r>
                        <a:rPr lang="fr-CH" noProof="0" dirty="0" smtClean="0"/>
                        <a:t>Année</a:t>
                      </a:r>
                      <a:endParaRPr lang="fr-CH" noProof="0" dirty="0"/>
                    </a:p>
                  </a:txBody>
                  <a:tcPr/>
                </a:tc>
                <a:tc>
                  <a:txBody>
                    <a:bodyPr/>
                    <a:lstStyle/>
                    <a:p>
                      <a:r>
                        <a:rPr lang="fr-CH" noProof="0" dirty="0" smtClean="0"/>
                        <a:t>Titre</a:t>
                      </a:r>
                      <a:endParaRPr lang="fr-CH" noProof="0" dirty="0"/>
                    </a:p>
                  </a:txBody>
                  <a:tcPr/>
                </a:tc>
              </a:tr>
              <a:tr h="648774">
                <a:tc>
                  <a:txBody>
                    <a:bodyPr/>
                    <a:lstStyle/>
                    <a:p>
                      <a:r>
                        <a:rPr lang="fr-CH" noProof="0" smtClean="0"/>
                        <a:t>2009</a:t>
                      </a:r>
                      <a:endParaRPr lang="fr-CH" noProof="0"/>
                    </a:p>
                  </a:txBody>
                  <a:tcPr/>
                </a:tc>
                <a:tc>
                  <a:txBody>
                    <a:bodyPr/>
                    <a:lstStyle/>
                    <a:p>
                      <a:r>
                        <a:rPr lang="fr-CH" noProof="0" smtClean="0"/>
                        <a:t>ReMed: Ärzte für Ärzte</a:t>
                      </a:r>
                      <a:r>
                        <a:rPr lang="fr-CH" baseline="0" noProof="0" smtClean="0"/>
                        <a:t> / </a:t>
                      </a:r>
                      <a:r>
                        <a:rPr lang="fr-CH" noProof="0" smtClean="0"/>
                        <a:t>ReMed: Rasche</a:t>
                      </a:r>
                      <a:r>
                        <a:rPr lang="fr-CH" baseline="0" noProof="0" smtClean="0"/>
                        <a:t> Hilfe 1/  ReMed: Rasche Hilfe 2 /</a:t>
                      </a:r>
                    </a:p>
                    <a:p>
                      <a:r>
                        <a:rPr lang="fr-CH" baseline="0" noProof="0" smtClean="0"/>
                        <a:t>ReMed: Es trifft auch Spitalärzte</a:t>
                      </a:r>
                      <a:endParaRPr lang="fr-CH" noProof="0"/>
                    </a:p>
                  </a:txBody>
                  <a:tcPr/>
                </a:tc>
              </a:tr>
              <a:tr h="648774">
                <a:tc>
                  <a:txBody>
                    <a:bodyPr/>
                    <a:lstStyle/>
                    <a:p>
                      <a:r>
                        <a:rPr lang="fr-CH" noProof="0" smtClean="0"/>
                        <a:t>2010</a:t>
                      </a:r>
                      <a:endParaRPr lang="fr-CH" noProof="0"/>
                    </a:p>
                  </a:txBody>
                  <a:tcPr/>
                </a:tc>
                <a:tc>
                  <a:txBody>
                    <a:bodyPr/>
                    <a:lstStyle/>
                    <a:p>
                      <a:r>
                        <a:rPr lang="fr-CH" noProof="0" smtClean="0"/>
                        <a:t>ReMed:</a:t>
                      </a:r>
                      <a:r>
                        <a:rPr lang="fr-CH" baseline="0" noProof="0" smtClean="0"/>
                        <a:t> Unterstützung in persönlichen Krisen / ReMed: Unterstützung im richtigen Moment</a:t>
                      </a:r>
                      <a:endParaRPr lang="fr-CH" noProof="0"/>
                    </a:p>
                  </a:txBody>
                  <a:tcPr/>
                </a:tc>
              </a:tr>
              <a:tr h="375877">
                <a:tc>
                  <a:txBody>
                    <a:bodyPr/>
                    <a:lstStyle/>
                    <a:p>
                      <a:r>
                        <a:rPr lang="fr-CH" noProof="0" smtClean="0"/>
                        <a:t>2011</a:t>
                      </a:r>
                      <a:endParaRPr lang="fr-CH" noProof="0"/>
                    </a:p>
                  </a:txBody>
                  <a:tcPr/>
                </a:tc>
                <a:tc>
                  <a:txBody>
                    <a:bodyPr/>
                    <a:lstStyle/>
                    <a:p>
                      <a:r>
                        <a:rPr lang="fr-CH" noProof="0" smtClean="0"/>
                        <a:t>ReMed:</a:t>
                      </a:r>
                      <a:r>
                        <a:rPr lang="fr-CH" baseline="0" noProof="0" smtClean="0"/>
                        <a:t> Speziell auf Ärztinnen und Ärzte ausgerichtet</a:t>
                      </a:r>
                      <a:endParaRPr lang="fr-CH" noProof="0"/>
                    </a:p>
                  </a:txBody>
                  <a:tcPr/>
                </a:tc>
              </a:tr>
              <a:tr h="375877">
                <a:tc>
                  <a:txBody>
                    <a:bodyPr/>
                    <a:lstStyle/>
                    <a:p>
                      <a:r>
                        <a:rPr lang="fr-CH" noProof="0" smtClean="0"/>
                        <a:t>2012</a:t>
                      </a:r>
                      <a:endParaRPr lang="fr-CH" noProof="0"/>
                    </a:p>
                  </a:txBody>
                  <a:tcPr/>
                </a:tc>
                <a:tc>
                  <a:txBody>
                    <a:bodyPr/>
                    <a:lstStyle/>
                    <a:p>
                      <a:r>
                        <a:rPr lang="fr-CH" noProof="0" smtClean="0"/>
                        <a:t>ReMed:</a:t>
                      </a:r>
                      <a:r>
                        <a:rPr lang="fr-CH" baseline="0" noProof="0" smtClean="0"/>
                        <a:t> Unterstützung für überforderte Ärztinnen und Ärzte</a:t>
                      </a:r>
                      <a:endParaRPr lang="fr-CH" noProof="0"/>
                    </a:p>
                  </a:txBody>
                  <a:tcPr/>
                </a:tc>
              </a:tr>
              <a:tr h="926820">
                <a:tc>
                  <a:txBody>
                    <a:bodyPr/>
                    <a:lstStyle/>
                    <a:p>
                      <a:r>
                        <a:rPr lang="fr-CH" noProof="0" smtClean="0"/>
                        <a:t>2014</a:t>
                      </a:r>
                      <a:endParaRPr lang="fr-CH" noProof="0"/>
                    </a:p>
                  </a:txBody>
                  <a:tcPr/>
                </a:tc>
                <a:tc>
                  <a:txBody>
                    <a:bodyPr/>
                    <a:lstStyle/>
                    <a:p>
                      <a:r>
                        <a:rPr lang="fr-CH" noProof="0" dirty="0" smtClean="0"/>
                        <a:t>ReMed:</a:t>
                      </a:r>
                      <a:r>
                        <a:rPr lang="fr-CH" baseline="0" noProof="0" dirty="0" smtClean="0"/>
                        <a:t> Trouver de l’aide lorsque nous transgressons nos limites: ces histoires «que tout le monde connaît» /  </a:t>
                      </a:r>
                      <a:r>
                        <a:rPr lang="fr-CH" sz="1800" kern="1200" dirty="0" smtClean="0">
                          <a:solidFill>
                            <a:schemeClr val="dk1"/>
                          </a:solidFill>
                          <a:effectLst/>
                          <a:latin typeface="+mn-lt"/>
                          <a:ea typeface="+mn-ea"/>
                          <a:cs typeface="+mn-cs"/>
                        </a:rPr>
                        <a:t>Agressions sexuelles</a:t>
                      </a:r>
                      <a:r>
                        <a:rPr lang="fr-CH" baseline="0" noProof="0" dirty="0" smtClean="0"/>
                        <a:t>: ReMed ne juge pas / ReMed: Sortir de la spirale de la dépendance: lorsque les médecins abusent des drogues</a:t>
                      </a:r>
                      <a:endParaRPr lang="fr-CH" noProof="0" dirty="0"/>
                    </a:p>
                  </a:txBody>
                  <a:tcPr/>
                </a:tc>
              </a:tr>
              <a:tr h="648774">
                <a:tc>
                  <a:txBody>
                    <a:bodyPr/>
                    <a:lstStyle/>
                    <a:p>
                      <a:r>
                        <a:rPr lang="fr-CH" noProof="0" smtClean="0"/>
                        <a:t>2015</a:t>
                      </a:r>
                      <a:endParaRPr lang="fr-CH" noProof="0"/>
                    </a:p>
                  </a:txBody>
                  <a:tcPr/>
                </a:tc>
                <a:tc>
                  <a:txBody>
                    <a:bodyPr/>
                    <a:lstStyle/>
                    <a:p>
                      <a:r>
                        <a:rPr lang="fr-CH" sz="1800" kern="1200" noProof="0" dirty="0" smtClean="0">
                          <a:solidFill>
                            <a:schemeClr val="dk1"/>
                          </a:solidFill>
                          <a:effectLst/>
                          <a:latin typeface="+mn-lt"/>
                          <a:ea typeface="+mn-ea"/>
                          <a:cs typeface="+mn-cs"/>
                        </a:rPr>
                        <a:t>Traduite à tort devant la justice</a:t>
                      </a:r>
                      <a:r>
                        <a:rPr lang="fr-CH" baseline="0" noProof="0" dirty="0" smtClean="0"/>
                        <a:t>. </a:t>
                      </a:r>
                      <a:r>
                        <a:rPr lang="fr-CH" sz="1800" kern="1200" noProof="0" dirty="0" smtClean="0">
                          <a:solidFill>
                            <a:schemeClr val="dk1"/>
                          </a:solidFill>
                          <a:effectLst/>
                          <a:latin typeface="+mn-lt"/>
                          <a:ea typeface="+mn-ea"/>
                          <a:cs typeface="+mn-cs"/>
                        </a:rPr>
                        <a:t>ReMed offre son soutien</a:t>
                      </a:r>
                      <a:r>
                        <a:rPr lang="fr-CH" baseline="0" noProof="0" dirty="0" smtClean="0"/>
                        <a:t>/ Réponse au témoignage «</a:t>
                      </a:r>
                      <a:r>
                        <a:rPr lang="fr-CH" sz="1800" kern="1200" dirty="0" smtClean="0">
                          <a:solidFill>
                            <a:schemeClr val="dk1"/>
                          </a:solidFill>
                          <a:effectLst/>
                          <a:latin typeface="+mn-lt"/>
                          <a:ea typeface="+mn-ea"/>
                          <a:cs typeface="+mn-cs"/>
                        </a:rPr>
                        <a:t>Agressions sexuelles</a:t>
                      </a:r>
                      <a:r>
                        <a:rPr lang="fr-CH" baseline="0" noProof="0" dirty="0" smtClean="0"/>
                        <a:t>» / ReMed: Moi, médecin, 30 ans, en crise</a:t>
                      </a:r>
                      <a:endParaRPr lang="fr-CH" noProof="0" dirty="0"/>
                    </a:p>
                  </a:txBody>
                  <a:tcPr/>
                </a:tc>
              </a:tr>
              <a:tr h="375877">
                <a:tc>
                  <a:txBody>
                    <a:bodyPr/>
                    <a:lstStyle/>
                    <a:p>
                      <a:r>
                        <a:rPr lang="fr-CH" noProof="0" smtClean="0"/>
                        <a:t>2016</a:t>
                      </a:r>
                      <a:endParaRPr lang="fr-CH" noProof="0"/>
                    </a:p>
                  </a:txBody>
                  <a:tcPr/>
                </a:tc>
                <a:tc>
                  <a:txBody>
                    <a:bodyPr/>
                    <a:lstStyle/>
                    <a:p>
                      <a:r>
                        <a:rPr lang="fr-CH" noProof="0" dirty="0" smtClean="0"/>
                        <a:t>ReMed: Redevenir généraliste après une grave crise existentielle</a:t>
                      </a:r>
                    </a:p>
                  </a:txBody>
                  <a:tcPr/>
                </a:tc>
              </a:tr>
              <a:tr h="375877">
                <a:tc>
                  <a:txBody>
                    <a:bodyPr/>
                    <a:lstStyle/>
                    <a:p>
                      <a:r>
                        <a:rPr lang="fr-CH" noProof="0" smtClean="0"/>
                        <a:t>2017</a:t>
                      </a:r>
                      <a:endParaRPr lang="fr-CH" noProof="0"/>
                    </a:p>
                  </a:txBody>
                  <a:tcPr/>
                </a:tc>
                <a:tc>
                  <a:txBody>
                    <a:bodyPr/>
                    <a:lstStyle/>
                    <a:p>
                      <a:r>
                        <a:rPr lang="fr-CH" noProof="0" dirty="0" smtClean="0"/>
                        <a:t>ReMed: </a:t>
                      </a:r>
                      <a:r>
                        <a:rPr lang="fr-CH" sz="1800" b="0" kern="1200" noProof="0" dirty="0" smtClean="0">
                          <a:solidFill>
                            <a:schemeClr val="dk1"/>
                          </a:solidFill>
                          <a:effectLst/>
                          <a:latin typeface="+mn-lt"/>
                          <a:ea typeface="+mn-ea"/>
                          <a:cs typeface="+mn-cs"/>
                        </a:rPr>
                        <a:t>Les peurs font partie de la profession de médecin</a:t>
                      </a:r>
                      <a:endParaRPr lang="fr-CH" b="0" noProof="0" dirty="0"/>
                    </a:p>
                  </a:txBody>
                  <a:tcPr/>
                </a:tc>
              </a:tr>
            </a:tbl>
          </a:graphicData>
        </a:graphic>
      </p:graphicFrame>
    </p:spTree>
    <p:extLst>
      <p:ext uri="{BB962C8B-B14F-4D97-AF65-F5344CB8AC3E}">
        <p14:creationId xmlns:p14="http://schemas.microsoft.com/office/powerpoint/2010/main" val="3437021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spc="-150" dirty="0" err="1"/>
              <a:t>Mentoring</a:t>
            </a:r>
            <a:r>
              <a:rPr lang="fr-CH" b="1" spc="-150" dirty="0"/>
              <a:t> et stages cliniques en </a:t>
            </a:r>
            <a:r>
              <a:rPr lang="fr-CH" b="1" spc="-150" dirty="0" smtClean="0"/>
              <a:t>cabinet I</a:t>
            </a:r>
            <a:endParaRPr lang="fr-CH" b="1" spc="-150" noProof="0" dirty="0"/>
          </a:p>
        </p:txBody>
      </p:sp>
      <p:sp>
        <p:nvSpPr>
          <p:cNvPr id="3" name="Inhaltsplatzhalter 2"/>
          <p:cNvSpPr>
            <a:spLocks noGrp="1"/>
          </p:cNvSpPr>
          <p:nvPr>
            <p:ph idx="1"/>
          </p:nvPr>
        </p:nvSpPr>
        <p:spPr/>
        <p:txBody>
          <a:bodyPr>
            <a:normAutofit fontScale="70000" lnSpcReduction="20000"/>
          </a:bodyPr>
          <a:lstStyle/>
          <a:p>
            <a:pPr marL="0" indent="0">
              <a:buNone/>
            </a:pPr>
            <a:r>
              <a:rPr lang="fr-CH" b="1" noProof="0" dirty="0" smtClean="0"/>
              <a:t>STAGES CLINIQUES EN CABINET</a:t>
            </a:r>
          </a:p>
          <a:p>
            <a:pPr marL="0" indent="0">
              <a:buNone/>
            </a:pPr>
            <a:endParaRPr lang="fr-CH" b="1" noProof="0" dirty="0" smtClean="0"/>
          </a:p>
          <a:p>
            <a:pPr marL="0" indent="0">
              <a:buNone/>
            </a:pPr>
            <a:r>
              <a:rPr lang="fr-CH" b="1" dirty="0"/>
              <a:t>Offre</a:t>
            </a:r>
            <a:endParaRPr lang="fr-CH" b="1" noProof="0" dirty="0" smtClean="0"/>
          </a:p>
          <a:p>
            <a:pPr marL="0" indent="0">
              <a:buNone/>
            </a:pPr>
            <a:r>
              <a:rPr lang="fr-CH" dirty="0"/>
              <a:t>Grâce à un stage clinique auprès d’un mentor, le médecin peut </a:t>
            </a:r>
            <a:r>
              <a:rPr lang="fr-CH" dirty="0" smtClean="0"/>
              <a:t>recouvrer la sécurité et la confiance en lui nécessaire à l’exercice d’une activité exigeante. Durant </a:t>
            </a:r>
            <a:r>
              <a:rPr lang="fr-CH" dirty="0"/>
              <a:t>ce </a:t>
            </a:r>
            <a:r>
              <a:rPr lang="fr-CH" dirty="0" smtClean="0"/>
              <a:t>stage en cabinet, </a:t>
            </a:r>
            <a:r>
              <a:rPr lang="fr-CH" dirty="0"/>
              <a:t>le médecin exerce sous la supervision du mentor, retrouve confiance en ses capacités et peut </a:t>
            </a:r>
            <a:r>
              <a:rPr lang="fr-CH" dirty="0" smtClean="0"/>
              <a:t>identifier ses </a:t>
            </a:r>
            <a:r>
              <a:rPr lang="fr-CH" dirty="0"/>
              <a:t>éventuelles lacunes dans le domaine médical et social et dans la manière de gérer un cabinet </a:t>
            </a:r>
            <a:r>
              <a:rPr lang="fr-CH" dirty="0" smtClean="0"/>
              <a:t>médical.</a:t>
            </a:r>
            <a:endParaRPr lang="fr-CH" noProof="0" dirty="0" smtClean="0"/>
          </a:p>
          <a:p>
            <a:pPr marL="0" indent="0">
              <a:buNone/>
            </a:pPr>
            <a:endParaRPr lang="fr-CH" noProof="0" dirty="0" smtClean="0"/>
          </a:p>
          <a:p>
            <a:pPr marL="0" indent="0">
              <a:buNone/>
            </a:pPr>
            <a:r>
              <a:rPr lang="fr-CH" b="1" noProof="0" dirty="0" smtClean="0"/>
              <a:t>Groupe cible</a:t>
            </a:r>
          </a:p>
          <a:p>
            <a:pPr marL="0" indent="0">
              <a:buNone/>
            </a:pPr>
            <a:r>
              <a:rPr lang="fr-CH" dirty="0" smtClean="0"/>
              <a:t>Médecins ayant dû </a:t>
            </a:r>
            <a:r>
              <a:rPr lang="fr-CH" dirty="0"/>
              <a:t>interrompre leur activité en raison d’une crise</a:t>
            </a: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555595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spc="-300" dirty="0" err="1"/>
              <a:t>Mentoring</a:t>
            </a:r>
            <a:r>
              <a:rPr lang="fr-CH" b="1" spc="-300" dirty="0"/>
              <a:t> et stages cliniques en cabinet </a:t>
            </a:r>
            <a:r>
              <a:rPr lang="fr-CH" b="1" spc="-300" noProof="0" dirty="0" smtClean="0"/>
              <a:t>II</a:t>
            </a:r>
            <a:endParaRPr lang="fr-CH" spc="-300" noProof="0" dirty="0"/>
          </a:p>
        </p:txBody>
      </p:sp>
      <p:sp>
        <p:nvSpPr>
          <p:cNvPr id="3" name="Inhaltsplatzhalter 2"/>
          <p:cNvSpPr>
            <a:spLocks noGrp="1"/>
          </p:cNvSpPr>
          <p:nvPr>
            <p:ph idx="1"/>
          </p:nvPr>
        </p:nvSpPr>
        <p:spPr/>
        <p:txBody>
          <a:bodyPr>
            <a:normAutofit fontScale="70000" lnSpcReduction="20000"/>
          </a:bodyPr>
          <a:lstStyle/>
          <a:p>
            <a:pPr marL="0" indent="0">
              <a:buNone/>
            </a:pPr>
            <a:r>
              <a:rPr lang="fr-CH" b="1" noProof="0" dirty="0" smtClean="0"/>
              <a:t>MENTORING</a:t>
            </a:r>
          </a:p>
          <a:p>
            <a:pPr marL="0" indent="0">
              <a:buNone/>
            </a:pPr>
            <a:endParaRPr lang="fr-CH" noProof="0" dirty="0" smtClean="0"/>
          </a:p>
          <a:p>
            <a:pPr marL="0" indent="0">
              <a:buNone/>
            </a:pPr>
            <a:r>
              <a:rPr lang="fr-CH" b="1" dirty="0"/>
              <a:t>Offre</a:t>
            </a:r>
            <a:endParaRPr lang="fr-CH" b="1" noProof="0" dirty="0" smtClean="0"/>
          </a:p>
          <a:p>
            <a:pPr marL="0" indent="0">
              <a:buNone/>
            </a:pPr>
            <a:r>
              <a:rPr lang="fr-CH" dirty="0"/>
              <a:t>Accompagnement par un confrère expérimenté en dehors d’une institution durant une phase de transition (nouvelle activité ou reprise de l’activité professionnelle, etc.). ReMed peut </a:t>
            </a:r>
            <a:r>
              <a:rPr lang="fr-CH" dirty="0" smtClean="0"/>
              <a:t>mettre en contact avec un expert approprié. </a:t>
            </a:r>
            <a:r>
              <a:rPr lang="fr-CH" dirty="0"/>
              <a:t>Le contenu, la forme et le mode de financement sont ensuite réglés entre le médecin </a:t>
            </a:r>
            <a:r>
              <a:rPr lang="fr-CH" dirty="0" smtClean="0"/>
              <a:t>qui sollicite de l’aide et l’expert</a:t>
            </a:r>
            <a:r>
              <a:rPr lang="fr-CH" noProof="0" dirty="0" smtClean="0"/>
              <a:t>. 	</a:t>
            </a:r>
          </a:p>
          <a:p>
            <a:pPr marL="0" indent="0">
              <a:buNone/>
            </a:pPr>
            <a:r>
              <a:rPr lang="fr-CH" noProof="0" dirty="0" smtClean="0"/>
              <a:t> </a:t>
            </a:r>
          </a:p>
          <a:p>
            <a:pPr marL="0" indent="0">
              <a:buNone/>
            </a:pPr>
            <a:r>
              <a:rPr lang="fr-CH" b="1" noProof="0" dirty="0" smtClean="0"/>
              <a:t>Groupe cible</a:t>
            </a:r>
          </a:p>
          <a:p>
            <a:pPr marL="0" indent="0">
              <a:buNone/>
            </a:pPr>
            <a:r>
              <a:rPr lang="fr-CH" dirty="0"/>
              <a:t>Les médecins se trouvant dans une situation difficile ou de crise, ainsi que les médecins qui souhaitent commencer une nouvelle activité ou reprendre une activité professionnelle accompagnés par des pairs.</a:t>
            </a:r>
            <a:endParaRPr lang="fr-CH" noProof="0" dirty="0" smtClean="0"/>
          </a:p>
          <a:p>
            <a:pPr marL="0" indent="0">
              <a:buNone/>
            </a:pP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142606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29600" cy="1080120"/>
          </a:xfrm>
        </p:spPr>
        <p:txBody>
          <a:bodyPr>
            <a:normAutofit fontScale="90000"/>
          </a:bodyPr>
          <a:lstStyle/>
          <a:p>
            <a:pPr algn="l"/>
            <a:r>
              <a:rPr lang="fr-CH" b="1" spc="-150" dirty="0" smtClean="0"/>
              <a:t>Intervision </a:t>
            </a:r>
            <a:r>
              <a:rPr lang="fr-CH" b="1" spc="-150" dirty="0"/>
              <a:t>pour premiers répondants et pour membres du réseau</a:t>
            </a:r>
            <a:endParaRPr lang="fr-CH" b="1" spc="-150" noProof="0" dirty="0"/>
          </a:p>
        </p:txBody>
      </p:sp>
      <p:sp>
        <p:nvSpPr>
          <p:cNvPr id="3" name="Inhaltsplatzhalter 2"/>
          <p:cNvSpPr>
            <a:spLocks noGrp="1"/>
          </p:cNvSpPr>
          <p:nvPr>
            <p:ph idx="1"/>
          </p:nvPr>
        </p:nvSpPr>
        <p:spPr>
          <a:xfrm>
            <a:off x="457200" y="2420888"/>
            <a:ext cx="8229600" cy="3705275"/>
          </a:xfrm>
        </p:spPr>
        <p:txBody>
          <a:bodyPr>
            <a:normAutofit fontScale="92500" lnSpcReduction="20000"/>
          </a:bodyPr>
          <a:lstStyle/>
          <a:p>
            <a:pPr marL="0" indent="0">
              <a:buNone/>
            </a:pPr>
            <a:r>
              <a:rPr lang="fr-CH" b="1" dirty="0" smtClean="0"/>
              <a:t>Offre</a:t>
            </a:r>
            <a:endParaRPr lang="fr-CH" b="1" noProof="0" dirty="0" smtClean="0"/>
          </a:p>
          <a:p>
            <a:pPr marL="0" indent="0">
              <a:buNone/>
            </a:pPr>
            <a:r>
              <a:rPr lang="fr-CH" dirty="0"/>
              <a:t>Intervision pour les premiers répondants et les membres du réseau avec possibilité de présentation de cas et échange </a:t>
            </a:r>
            <a:r>
              <a:rPr lang="fr-CH" dirty="0" smtClean="0"/>
              <a:t>d’expérience</a:t>
            </a:r>
            <a:endParaRPr lang="fr-CH" noProof="0" dirty="0" smtClean="0"/>
          </a:p>
          <a:p>
            <a:pPr marL="0" indent="0">
              <a:buNone/>
            </a:pPr>
            <a:endParaRPr lang="fr-CH" noProof="0" dirty="0" smtClean="0"/>
          </a:p>
          <a:p>
            <a:pPr marL="0" indent="0">
              <a:buNone/>
            </a:pPr>
            <a:r>
              <a:rPr lang="fr-CH" b="1" noProof="0" dirty="0" smtClean="0"/>
              <a:t>Groupe cible</a:t>
            </a:r>
          </a:p>
          <a:p>
            <a:pPr marL="0" indent="0">
              <a:buNone/>
            </a:pPr>
            <a:r>
              <a:rPr lang="fr-CH" dirty="0"/>
              <a:t>Premiers répondants, membres du réseau, experts répondants</a:t>
            </a: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67248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ReMed</a:t>
            </a:r>
            <a:endParaRPr lang="fr-CH" b="1" noProof="0" dirty="0"/>
          </a:p>
        </p:txBody>
      </p:sp>
      <p:sp>
        <p:nvSpPr>
          <p:cNvPr id="3" name="Inhaltsplatzhalter 2"/>
          <p:cNvSpPr>
            <a:spLocks noGrp="1"/>
          </p:cNvSpPr>
          <p:nvPr>
            <p:ph idx="1"/>
          </p:nvPr>
        </p:nvSpPr>
        <p:spPr/>
        <p:txBody>
          <a:bodyPr/>
          <a:lstStyle/>
          <a:p>
            <a:endParaRPr lang="fr-CH" sz="2400" noProof="0" dirty="0" smtClean="0"/>
          </a:p>
          <a:p>
            <a:r>
              <a:rPr lang="fr-CH" sz="2400" noProof="0" dirty="0" smtClean="0"/>
              <a:t>A propos de ReMed</a:t>
            </a:r>
          </a:p>
          <a:p>
            <a:r>
              <a:rPr lang="fr-CH" sz="2400" noProof="0" dirty="0" smtClean="0"/>
              <a:t>Organisation</a:t>
            </a:r>
          </a:p>
          <a:p>
            <a:r>
              <a:rPr lang="fr-CH" sz="2400" noProof="0" dirty="0" smtClean="0"/>
              <a:t>Conditions-cadres</a:t>
            </a:r>
          </a:p>
          <a:p>
            <a:r>
              <a:rPr lang="fr-CH" sz="2400" noProof="0" dirty="0" smtClean="0"/>
              <a:t>Offres de soutien</a:t>
            </a:r>
          </a:p>
          <a:p>
            <a:r>
              <a:rPr lang="fr-CH" sz="2400" noProof="0" dirty="0" smtClean="0"/>
              <a:t>Mesures d’accompagnement</a:t>
            </a:r>
          </a:p>
          <a:p>
            <a:pPr marL="0" indent="0">
              <a:buNone/>
            </a:pPr>
            <a:endParaRPr lang="fr-CH" noProof="0" dirty="0" smtClean="0"/>
          </a:p>
          <a:p>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958107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 occasion | sujet | prénom nom | date</a:t>
            </a:r>
            <a:endParaRPr lang="fr-CH"/>
          </a:p>
        </p:txBody>
      </p:sp>
      <p:sp>
        <p:nvSpPr>
          <p:cNvPr id="3" name="Rectangle 5"/>
          <p:cNvSpPr>
            <a:spLocks noChangeArrowheads="1"/>
          </p:cNvSpPr>
          <p:nvPr/>
        </p:nvSpPr>
        <p:spPr bwMode="auto">
          <a:xfrm>
            <a:off x="6732240" y="1341436"/>
            <a:ext cx="1944216" cy="4930775"/>
          </a:xfrm>
          <a:prstGeom prst="rect">
            <a:avLst/>
          </a:prstGeom>
          <a:solidFill>
            <a:schemeClr val="accent5">
              <a:lumMod val="20000"/>
              <a:lumOff val="80000"/>
            </a:schemeClr>
          </a:solidFill>
          <a:ln w="28575">
            <a:solidFill>
              <a:schemeClr val="tx1"/>
            </a:solidFill>
            <a:miter lim="800000"/>
            <a:headEnd/>
            <a:tailEnd/>
          </a:ln>
        </p:spPr>
        <p:txBody>
          <a:bodyPr wrap="none" anchor="ctr"/>
          <a:lstStyle/>
          <a:p>
            <a:r>
              <a:rPr lang="fr-CH" sz="2000" b="1" dirty="0" smtClean="0">
                <a:solidFill>
                  <a:schemeClr val="tx1"/>
                </a:solidFill>
                <a:latin typeface="Calibri" pitchFamily="34" charset="0"/>
                <a:cs typeface="Calibri" pitchFamily="34" charset="0"/>
              </a:rPr>
              <a:t>  Offre ReMed</a:t>
            </a:r>
          </a:p>
          <a:p>
            <a:r>
              <a:rPr lang="fr-CH" sz="2000" b="1" dirty="0" smtClean="0">
                <a:solidFill>
                  <a:schemeClr val="tx1"/>
                </a:solidFill>
                <a:latin typeface="Calibri" pitchFamily="34" charset="0"/>
                <a:cs typeface="Calibri" pitchFamily="34" charset="0"/>
              </a:rPr>
              <a:t>  </a:t>
            </a:r>
            <a:endParaRPr lang="fr-CH" dirty="0" smtClean="0">
              <a:solidFill>
                <a:schemeClr val="tx1"/>
              </a:solidFill>
              <a:latin typeface="Calibri" pitchFamily="34" charset="0"/>
              <a:cs typeface="Calibri" pitchFamily="34" charset="0"/>
            </a:endParaRPr>
          </a:p>
          <a:p>
            <a:endParaRPr lang="fr-CH" b="1" dirty="0" smtClean="0">
              <a:solidFill>
                <a:schemeClr val="tx1"/>
              </a:solidFill>
              <a:latin typeface="Calibri" pitchFamily="34" charset="0"/>
              <a:cs typeface="Calibri" pitchFamily="34" charset="0"/>
            </a:endParaRPr>
          </a:p>
          <a:p>
            <a:endParaRPr lang="fr-CH" sz="2000" b="1" dirty="0" smtClean="0">
              <a:solidFill>
                <a:schemeClr val="tx1"/>
              </a:solidFill>
              <a:latin typeface="Calibri" pitchFamily="34" charset="0"/>
              <a:cs typeface="Calibri" pitchFamily="34" charset="0"/>
            </a:endParaRPr>
          </a:p>
          <a:p>
            <a:endParaRPr lang="fr-CH" dirty="0" smtClean="0">
              <a:solidFill>
                <a:schemeClr val="tx1"/>
              </a:solidFill>
              <a:latin typeface="Calibri" pitchFamily="34" charset="0"/>
              <a:cs typeface="Calibri" pitchFamily="34" charset="0"/>
            </a:endParaRPr>
          </a:p>
          <a:p>
            <a:endParaRPr lang="fr-CH" b="1" dirty="0" smtClean="0">
              <a:solidFill>
                <a:schemeClr val="tx1"/>
              </a:solidFill>
              <a:latin typeface="Calibri" pitchFamily="34" charset="0"/>
              <a:cs typeface="Calibri" pitchFamily="34" charset="0"/>
            </a:endParaRPr>
          </a:p>
          <a:p>
            <a:endParaRPr lang="fr-CH" dirty="0" smtClean="0">
              <a:solidFill>
                <a:schemeClr val="tx1"/>
              </a:solidFill>
              <a:latin typeface="Calibri" pitchFamily="34" charset="0"/>
              <a:cs typeface="Calibri" pitchFamily="34" charset="0"/>
            </a:endParaRPr>
          </a:p>
          <a:p>
            <a:endParaRPr lang="fr-CH" dirty="0" smtClean="0">
              <a:solidFill>
                <a:schemeClr val="tx1"/>
              </a:solidFill>
              <a:latin typeface="Calibri" pitchFamily="34" charset="0"/>
              <a:cs typeface="Calibri" pitchFamily="34" charset="0"/>
            </a:endParaRPr>
          </a:p>
          <a:p>
            <a:endParaRPr lang="fr-CH" dirty="0" smtClean="0">
              <a:solidFill>
                <a:schemeClr val="tx1"/>
              </a:solidFill>
              <a:latin typeface="Calibri" pitchFamily="34" charset="0"/>
              <a:cs typeface="Calibri" pitchFamily="34" charset="0"/>
            </a:endParaRPr>
          </a:p>
          <a:p>
            <a:endParaRPr lang="fr-CH" sz="2400" dirty="0" smtClean="0">
              <a:solidFill>
                <a:schemeClr val="tx1"/>
              </a:solidFill>
              <a:latin typeface="Calibri" pitchFamily="34" charset="0"/>
              <a:cs typeface="Calibri" pitchFamily="34" charset="0"/>
            </a:endParaRPr>
          </a:p>
          <a:p>
            <a:endParaRPr lang="fr-CH" sz="2400" dirty="0" smtClean="0">
              <a:solidFill>
                <a:schemeClr val="tx1"/>
              </a:solidFill>
              <a:latin typeface="Calibri" pitchFamily="34" charset="0"/>
              <a:cs typeface="Calibri" pitchFamily="34" charset="0"/>
            </a:endParaRPr>
          </a:p>
          <a:p>
            <a:endParaRPr lang="fr-CH" sz="2400" dirty="0" smtClean="0">
              <a:solidFill>
                <a:schemeClr val="tx1"/>
              </a:solidFill>
              <a:latin typeface="Calibri" pitchFamily="34" charset="0"/>
              <a:cs typeface="Calibri" pitchFamily="34" charset="0"/>
            </a:endParaRPr>
          </a:p>
          <a:p>
            <a:endParaRPr lang="fr-CH" sz="2400" dirty="0">
              <a:solidFill>
                <a:schemeClr val="tx1"/>
              </a:solidFill>
              <a:latin typeface="Times New Roman" pitchFamily="18" charset="0"/>
              <a:cs typeface="Arial" charset="0"/>
            </a:endParaRPr>
          </a:p>
        </p:txBody>
      </p:sp>
      <p:sp>
        <p:nvSpPr>
          <p:cNvPr id="4" name="Rectangle 22"/>
          <p:cNvSpPr>
            <a:spLocks noChangeArrowheads="1"/>
          </p:cNvSpPr>
          <p:nvPr/>
        </p:nvSpPr>
        <p:spPr bwMode="auto">
          <a:xfrm>
            <a:off x="6904248" y="2563813"/>
            <a:ext cx="16002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fr-CH" dirty="0" smtClean="0">
                <a:solidFill>
                  <a:schemeClr val="tx1"/>
                </a:solidFill>
                <a:latin typeface="Calibri" pitchFamily="34" charset="0"/>
                <a:cs typeface="Calibri" pitchFamily="34" charset="0"/>
              </a:rPr>
              <a:t>prévention / </a:t>
            </a:r>
          </a:p>
          <a:p>
            <a:pPr algn="ctr"/>
            <a:r>
              <a:rPr lang="fr-CH" dirty="0" smtClean="0">
                <a:latin typeface="Calibri" pitchFamily="34" charset="0"/>
                <a:cs typeface="Calibri" pitchFamily="34" charset="0"/>
              </a:rPr>
              <a:t>sensibilisation</a:t>
            </a:r>
            <a:endParaRPr lang="fr-CH" dirty="0">
              <a:solidFill>
                <a:schemeClr val="tx1"/>
              </a:solidFill>
              <a:latin typeface="Calibri" pitchFamily="34" charset="0"/>
              <a:cs typeface="Calibri" pitchFamily="34" charset="0"/>
            </a:endParaRPr>
          </a:p>
        </p:txBody>
      </p:sp>
      <p:sp>
        <p:nvSpPr>
          <p:cNvPr id="5" name="Rectangle 8"/>
          <p:cNvSpPr>
            <a:spLocks noChangeArrowheads="1"/>
          </p:cNvSpPr>
          <p:nvPr/>
        </p:nvSpPr>
        <p:spPr bwMode="auto">
          <a:xfrm>
            <a:off x="6910531" y="3564231"/>
            <a:ext cx="16002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fr-CH" dirty="0" smtClean="0">
                <a:latin typeface="Calibri" pitchFamily="34" charset="0"/>
                <a:cs typeface="Calibri" pitchFamily="34" charset="0"/>
              </a:rPr>
              <a:t>encadrement / </a:t>
            </a:r>
          </a:p>
          <a:p>
            <a:pPr algn="ctr"/>
            <a:r>
              <a:rPr lang="fr-CH" dirty="0" smtClean="0">
                <a:latin typeface="Calibri" pitchFamily="34" charset="0"/>
                <a:cs typeface="Calibri" pitchFamily="34" charset="0"/>
              </a:rPr>
              <a:t>groupe de parole</a:t>
            </a:r>
            <a:endParaRPr lang="fr-CH" dirty="0">
              <a:solidFill>
                <a:schemeClr val="tx1"/>
              </a:solidFill>
              <a:latin typeface="Calibri" pitchFamily="34" charset="0"/>
              <a:cs typeface="Calibri" pitchFamily="34" charset="0"/>
            </a:endParaRPr>
          </a:p>
        </p:txBody>
      </p:sp>
      <p:sp>
        <p:nvSpPr>
          <p:cNvPr id="6" name="Rectangle 7"/>
          <p:cNvSpPr>
            <a:spLocks noChangeArrowheads="1"/>
          </p:cNvSpPr>
          <p:nvPr/>
        </p:nvSpPr>
        <p:spPr bwMode="auto">
          <a:xfrm>
            <a:off x="6904248" y="4419955"/>
            <a:ext cx="1600200" cy="685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fr-CH" spc="-150" dirty="0" smtClean="0">
                <a:latin typeface="Calibri" pitchFamily="34" charset="0"/>
                <a:cs typeface="Calibri" pitchFamily="34" charset="0"/>
              </a:rPr>
              <a:t>1</a:t>
            </a:r>
            <a:r>
              <a:rPr lang="fr-CH" spc="-150" baseline="30000" dirty="0" smtClean="0">
                <a:latin typeface="Calibri" pitchFamily="34" charset="0"/>
                <a:cs typeface="Calibri" pitchFamily="34" charset="0"/>
              </a:rPr>
              <a:t>ère</a:t>
            </a:r>
            <a:r>
              <a:rPr lang="fr-CH" spc="-150" dirty="0" smtClean="0">
                <a:latin typeface="Calibri" pitchFamily="34" charset="0"/>
                <a:cs typeface="Calibri" pitchFamily="34" charset="0"/>
              </a:rPr>
              <a:t>  </a:t>
            </a:r>
            <a:r>
              <a:rPr lang="fr-CH" spc="-150" dirty="0">
                <a:latin typeface="Calibri" pitchFamily="34" charset="0"/>
                <a:cs typeface="Calibri" pitchFamily="34" charset="0"/>
              </a:rPr>
              <a:t>intervention </a:t>
            </a:r>
            <a:r>
              <a:rPr lang="fr-CH" spc="-150" dirty="0" smtClean="0">
                <a:latin typeface="Calibri" pitchFamily="34" charset="0"/>
                <a:cs typeface="Calibri" pitchFamily="34" charset="0"/>
              </a:rPr>
              <a:t>/</a:t>
            </a:r>
          </a:p>
          <a:p>
            <a:pPr algn="ctr"/>
            <a:r>
              <a:rPr lang="fr-CH" dirty="0" smtClean="0">
                <a:latin typeface="Calibri" pitchFamily="34" charset="0"/>
                <a:cs typeface="Calibri" pitchFamily="34" charset="0"/>
              </a:rPr>
              <a:t> </a:t>
            </a:r>
            <a:r>
              <a:rPr lang="fr-CH" dirty="0">
                <a:latin typeface="Calibri" pitchFamily="34" charset="0"/>
                <a:cs typeface="Calibri" pitchFamily="34" charset="0"/>
              </a:rPr>
              <a:t>mise en réseau</a:t>
            </a:r>
            <a:endParaRPr lang="fr-CH" dirty="0">
              <a:solidFill>
                <a:schemeClr val="tx1"/>
              </a:solidFill>
              <a:latin typeface="Calibri" pitchFamily="34" charset="0"/>
              <a:cs typeface="Calibri" pitchFamily="34" charset="0"/>
            </a:endParaRPr>
          </a:p>
        </p:txBody>
      </p:sp>
      <p:sp>
        <p:nvSpPr>
          <p:cNvPr id="7" name="Rectangle 6"/>
          <p:cNvSpPr>
            <a:spLocks noChangeArrowheads="1"/>
          </p:cNvSpPr>
          <p:nvPr/>
        </p:nvSpPr>
        <p:spPr bwMode="auto">
          <a:xfrm>
            <a:off x="6910531" y="5229200"/>
            <a:ext cx="1593917" cy="864096"/>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lgn="ctr"/>
            <a:r>
              <a:rPr lang="fr-CH" spc="-150" dirty="0" err="1">
                <a:latin typeface="Calibri" pitchFamily="34" charset="0"/>
                <a:cs typeface="Calibri" pitchFamily="34" charset="0"/>
              </a:rPr>
              <a:t>m</a:t>
            </a:r>
            <a:r>
              <a:rPr lang="fr-CH" spc="-150" dirty="0" err="1" smtClean="0">
                <a:solidFill>
                  <a:schemeClr val="tx1"/>
                </a:solidFill>
                <a:latin typeface="Calibri" pitchFamily="34" charset="0"/>
                <a:cs typeface="Calibri" pitchFamily="34" charset="0"/>
              </a:rPr>
              <a:t>entoring</a:t>
            </a:r>
            <a:r>
              <a:rPr lang="fr-CH" spc="-150" dirty="0" smtClean="0">
                <a:solidFill>
                  <a:schemeClr val="tx1"/>
                </a:solidFill>
                <a:latin typeface="Calibri" pitchFamily="34" charset="0"/>
                <a:cs typeface="Calibri" pitchFamily="34" charset="0"/>
              </a:rPr>
              <a:t> /</a:t>
            </a:r>
          </a:p>
          <a:p>
            <a:pPr algn="ctr"/>
            <a:r>
              <a:rPr lang="fr-CH" spc="-150" dirty="0">
                <a:latin typeface="Calibri" pitchFamily="34" charset="0"/>
                <a:cs typeface="Calibri" pitchFamily="34" charset="0"/>
              </a:rPr>
              <a:t>stage </a:t>
            </a:r>
            <a:r>
              <a:rPr lang="fr-CH" spc="-150" dirty="0" smtClean="0">
                <a:latin typeface="Calibri" pitchFamily="34" charset="0"/>
                <a:cs typeface="Calibri" pitchFamily="34" charset="0"/>
              </a:rPr>
              <a:t>clinique</a:t>
            </a:r>
          </a:p>
          <a:p>
            <a:pPr algn="ctr"/>
            <a:r>
              <a:rPr lang="fr-CH" spc="-150" dirty="0" smtClean="0">
                <a:latin typeface="Calibri" pitchFamily="34" charset="0"/>
                <a:cs typeface="Calibri" pitchFamily="34" charset="0"/>
              </a:rPr>
              <a:t> </a:t>
            </a:r>
            <a:r>
              <a:rPr lang="fr-CH" spc="-150" dirty="0">
                <a:latin typeface="Calibri" pitchFamily="34" charset="0"/>
                <a:cs typeface="Calibri" pitchFamily="34" charset="0"/>
              </a:rPr>
              <a:t>en cabinet</a:t>
            </a:r>
          </a:p>
        </p:txBody>
      </p:sp>
      <p:sp>
        <p:nvSpPr>
          <p:cNvPr id="8" name="Rectangle 3"/>
          <p:cNvSpPr>
            <a:spLocks noChangeArrowheads="1"/>
          </p:cNvSpPr>
          <p:nvPr/>
        </p:nvSpPr>
        <p:spPr bwMode="auto">
          <a:xfrm>
            <a:off x="251521" y="1341438"/>
            <a:ext cx="2142034" cy="4953000"/>
          </a:xfrm>
          <a:prstGeom prst="rect">
            <a:avLst/>
          </a:prstGeom>
          <a:solidFill>
            <a:schemeClr val="accent5">
              <a:lumMod val="20000"/>
              <a:lumOff val="80000"/>
            </a:schemeClr>
          </a:solidFill>
          <a:ln w="28575">
            <a:solidFill>
              <a:schemeClr val="tx1"/>
            </a:solidFill>
            <a:miter lim="800000"/>
            <a:headEnd/>
            <a:tailEnd/>
          </a:ln>
        </p:spPr>
        <p:txBody>
          <a:bodyPr wrap="none" anchor="ctr"/>
          <a:lstStyle/>
          <a:p>
            <a:pPr algn="ctr"/>
            <a:r>
              <a:rPr lang="fr-CH" sz="2000" b="1" dirty="0" smtClean="0">
                <a:solidFill>
                  <a:schemeClr val="tx1"/>
                </a:solidFill>
                <a:latin typeface="Calibri" pitchFamily="34" charset="0"/>
                <a:cs typeface="Calibri" pitchFamily="34" charset="0"/>
              </a:rPr>
              <a:t>Réseau ReMed</a:t>
            </a:r>
          </a:p>
          <a:p>
            <a:pPr algn="ctr"/>
            <a:endParaRPr lang="fr-CH" sz="2000" b="1" dirty="0" smtClean="0">
              <a:solidFill>
                <a:schemeClr val="tx1"/>
              </a:solidFill>
              <a:latin typeface="Calibri" pitchFamily="34" charset="0"/>
              <a:cs typeface="Calibri" pitchFamily="34" charset="0"/>
            </a:endParaRPr>
          </a:p>
          <a:p>
            <a:pPr algn="ctr"/>
            <a:endParaRPr lang="fr-CH" sz="1600" b="1" dirty="0" smtClean="0">
              <a:solidFill>
                <a:schemeClr val="tx1"/>
              </a:solidFill>
              <a:latin typeface="Calibri" pitchFamily="34" charset="0"/>
              <a:cs typeface="Calibri" pitchFamily="34" charset="0"/>
            </a:endParaRPr>
          </a:p>
          <a:p>
            <a:pPr marL="285750" indent="-285750">
              <a:buFont typeface="Arial" panose="020B0604020202020204" pitchFamily="34" charset="0"/>
              <a:buChar char="•"/>
            </a:pPr>
            <a:r>
              <a:rPr lang="fr-CH" sz="1600" dirty="0" smtClean="0">
                <a:solidFill>
                  <a:schemeClr val="tx1"/>
                </a:solidFill>
                <a:latin typeface="Calibri" pitchFamily="34" charset="0"/>
                <a:cs typeface="Calibri" pitchFamily="34" charset="0"/>
              </a:rPr>
              <a:t>Sociétés cantonales</a:t>
            </a:r>
          </a:p>
          <a:p>
            <a:pPr marL="285750" indent="-285750">
              <a:buFont typeface="Arial" panose="020B0604020202020204" pitchFamily="34" charset="0"/>
              <a:buChar char="•"/>
            </a:pPr>
            <a:r>
              <a:rPr lang="fr-CH" sz="1600" dirty="0" smtClean="0">
                <a:solidFill>
                  <a:schemeClr val="tx1"/>
                </a:solidFill>
                <a:latin typeface="Calibri" pitchFamily="34" charset="0"/>
                <a:cs typeface="Calibri" pitchFamily="34" charset="0"/>
              </a:rPr>
              <a:t>Sociétés de discipline</a:t>
            </a:r>
          </a:p>
          <a:p>
            <a:pPr marL="285750" indent="-285750">
              <a:buFont typeface="Arial" panose="020B0604020202020204" pitchFamily="34" charset="0"/>
              <a:buChar char="•"/>
            </a:pPr>
            <a:r>
              <a:rPr lang="fr-CH" sz="1600" dirty="0" smtClean="0">
                <a:solidFill>
                  <a:schemeClr val="tx1"/>
                </a:solidFill>
                <a:latin typeface="Calibri" pitchFamily="34" charset="0"/>
                <a:cs typeface="Calibri" pitchFamily="34" charset="0"/>
              </a:rPr>
              <a:t>Médecins cantonaux</a:t>
            </a:r>
          </a:p>
          <a:p>
            <a:pPr marL="285750" indent="-285750">
              <a:buFont typeface="Arial" panose="020B0604020202020204" pitchFamily="34" charset="0"/>
              <a:buChar char="•"/>
            </a:pPr>
            <a:r>
              <a:rPr lang="fr-CH" sz="1600" dirty="0" smtClean="0">
                <a:solidFill>
                  <a:schemeClr val="tx1"/>
                </a:solidFill>
                <a:latin typeface="Calibri" pitchFamily="34" charset="0"/>
                <a:cs typeface="Calibri" pitchFamily="34" charset="0"/>
              </a:rPr>
              <a:t>Réseaux de méd.</a:t>
            </a:r>
          </a:p>
          <a:p>
            <a:pPr marL="285750" indent="-285750">
              <a:buFont typeface="Arial" panose="020B0604020202020204" pitchFamily="34" charset="0"/>
              <a:buChar char="•"/>
            </a:pPr>
            <a:r>
              <a:rPr lang="fr-CH" sz="1600" dirty="0" smtClean="0">
                <a:solidFill>
                  <a:schemeClr val="tx1"/>
                </a:solidFill>
                <a:latin typeface="Calibri" pitchFamily="34" charset="0"/>
                <a:cs typeface="Calibri" pitchFamily="34" charset="0"/>
              </a:rPr>
              <a:t>Cercles de qualité</a:t>
            </a:r>
          </a:p>
          <a:p>
            <a:pPr marL="285750" indent="-285750">
              <a:buFont typeface="Arial" panose="020B0604020202020204" pitchFamily="34" charset="0"/>
              <a:buChar char="•"/>
            </a:pPr>
            <a:r>
              <a:rPr lang="fr-CH" sz="1600" spc="-150" dirty="0" smtClean="0">
                <a:solidFill>
                  <a:schemeClr val="tx1"/>
                </a:solidFill>
                <a:latin typeface="Calibri" pitchFamily="34" charset="0"/>
                <a:cs typeface="Calibri" pitchFamily="34" charset="0"/>
              </a:rPr>
              <a:t>Centres de soins à domicile</a:t>
            </a:r>
          </a:p>
          <a:p>
            <a:pPr marL="285750" indent="-285750">
              <a:buFont typeface="Arial" panose="020B0604020202020204" pitchFamily="34" charset="0"/>
              <a:buChar char="•"/>
            </a:pPr>
            <a:r>
              <a:rPr lang="fr-CH" sz="1600" dirty="0" smtClean="0">
                <a:solidFill>
                  <a:schemeClr val="tx1"/>
                </a:solidFill>
                <a:latin typeface="Calibri" pitchFamily="34" charset="0"/>
                <a:cs typeface="Calibri" pitchFamily="34" charset="0"/>
              </a:rPr>
              <a:t>Personnel méd.</a:t>
            </a:r>
          </a:p>
          <a:p>
            <a:pPr marL="285750" indent="-285750">
              <a:buFont typeface="Arial" panose="020B0604020202020204" pitchFamily="34" charset="0"/>
              <a:buChar char="•"/>
            </a:pPr>
            <a:r>
              <a:rPr lang="fr-CH" sz="1600" dirty="0">
                <a:latin typeface="Calibri" pitchFamily="34" charset="0"/>
                <a:cs typeface="Calibri" pitchFamily="34" charset="0"/>
              </a:rPr>
              <a:t>M</a:t>
            </a:r>
            <a:r>
              <a:rPr lang="fr-CH" sz="1600" dirty="0" smtClean="0">
                <a:solidFill>
                  <a:schemeClr val="tx1"/>
                </a:solidFill>
                <a:latin typeface="Calibri" pitchFamily="34" charset="0"/>
                <a:cs typeface="Calibri" pitchFamily="34" charset="0"/>
              </a:rPr>
              <a:t>édiateurs</a:t>
            </a:r>
          </a:p>
          <a:p>
            <a:pPr marL="285750" indent="-285750">
              <a:buFont typeface="Arial" panose="020B0604020202020204" pitchFamily="34" charset="0"/>
              <a:buChar char="•"/>
            </a:pPr>
            <a:r>
              <a:rPr lang="fr-CH" sz="1600" spc="-150" dirty="0" smtClean="0">
                <a:solidFill>
                  <a:schemeClr val="tx1"/>
                </a:solidFill>
                <a:latin typeface="Calibri" pitchFamily="34" charset="0"/>
                <a:cs typeface="Calibri" pitchFamily="34" charset="0"/>
              </a:rPr>
              <a:t>Organisations de patients</a:t>
            </a:r>
          </a:p>
          <a:p>
            <a:pPr marL="285750" indent="-285750">
              <a:buFont typeface="Arial" panose="020B0604020202020204" pitchFamily="34" charset="0"/>
              <a:buChar char="•"/>
            </a:pPr>
            <a:r>
              <a:rPr lang="fr-CH" sz="1600" dirty="0" smtClean="0">
                <a:solidFill>
                  <a:schemeClr val="tx1"/>
                </a:solidFill>
                <a:latin typeface="Calibri" pitchFamily="34" charset="0"/>
                <a:cs typeface="Calibri" pitchFamily="34" charset="0"/>
              </a:rPr>
              <a:t>etc.</a:t>
            </a:r>
          </a:p>
          <a:p>
            <a:pPr algn="ctr"/>
            <a:endParaRPr lang="fr-CH" sz="1600" dirty="0" smtClean="0">
              <a:solidFill>
                <a:schemeClr val="tx1"/>
              </a:solidFill>
              <a:latin typeface="Calibri" pitchFamily="34" charset="0"/>
              <a:cs typeface="Calibri" pitchFamily="34" charset="0"/>
            </a:endParaRPr>
          </a:p>
          <a:p>
            <a:pPr algn="ctr"/>
            <a:endParaRPr lang="fr-CH" sz="1600" dirty="0">
              <a:solidFill>
                <a:schemeClr val="tx1"/>
              </a:solidFill>
              <a:cs typeface="Arial" charset="0"/>
            </a:endParaRPr>
          </a:p>
        </p:txBody>
      </p:sp>
      <p:sp>
        <p:nvSpPr>
          <p:cNvPr id="9" name="Rectangle 2"/>
          <p:cNvSpPr>
            <a:spLocks noChangeArrowheads="1"/>
          </p:cNvSpPr>
          <p:nvPr/>
        </p:nvSpPr>
        <p:spPr bwMode="auto">
          <a:xfrm>
            <a:off x="3568768" y="1341438"/>
            <a:ext cx="2004480" cy="1323975"/>
          </a:xfrm>
          <a:prstGeom prst="rect">
            <a:avLst/>
          </a:prstGeom>
          <a:solidFill>
            <a:schemeClr val="accent5">
              <a:lumMod val="20000"/>
              <a:lumOff val="80000"/>
            </a:schemeClr>
          </a:solidFill>
          <a:ln w="28575">
            <a:solidFill>
              <a:schemeClr val="tx1"/>
            </a:solidFill>
            <a:miter lim="800000"/>
            <a:headEnd/>
            <a:tailEnd/>
          </a:ln>
        </p:spPr>
        <p:txBody>
          <a:bodyPr wrap="none" anchor="ctr"/>
          <a:lstStyle/>
          <a:p>
            <a:pPr algn="ctr"/>
            <a:r>
              <a:rPr lang="fr-CH" sz="2000" b="1" dirty="0" smtClean="0">
                <a:solidFill>
                  <a:schemeClr val="tx1"/>
                </a:solidFill>
                <a:latin typeface="Calibri" pitchFamily="34" charset="0"/>
                <a:cs typeface="Calibri" pitchFamily="34" charset="0"/>
              </a:rPr>
              <a:t>Comité de </a:t>
            </a:r>
          </a:p>
          <a:p>
            <a:pPr algn="ctr"/>
            <a:r>
              <a:rPr lang="fr-CH" sz="2000" b="1" dirty="0" smtClean="0">
                <a:solidFill>
                  <a:schemeClr val="tx1"/>
                </a:solidFill>
                <a:latin typeface="Calibri" pitchFamily="34" charset="0"/>
                <a:cs typeface="Calibri" pitchFamily="34" charset="0"/>
              </a:rPr>
              <a:t>direction</a:t>
            </a:r>
          </a:p>
          <a:p>
            <a:pPr algn="ctr"/>
            <a:r>
              <a:rPr lang="fr-CH" sz="2000" b="1" dirty="0" smtClean="0">
                <a:solidFill>
                  <a:schemeClr val="tx1"/>
                </a:solidFill>
                <a:latin typeface="Calibri" pitchFamily="34" charset="0"/>
                <a:cs typeface="Calibri" pitchFamily="34" charset="0"/>
              </a:rPr>
              <a:t>ReMed</a:t>
            </a:r>
          </a:p>
        </p:txBody>
      </p:sp>
      <p:sp>
        <p:nvSpPr>
          <p:cNvPr id="10" name="Rectangle 9"/>
          <p:cNvSpPr>
            <a:spLocks noChangeArrowheads="1"/>
          </p:cNvSpPr>
          <p:nvPr/>
        </p:nvSpPr>
        <p:spPr bwMode="auto">
          <a:xfrm>
            <a:off x="3880124" y="3351212"/>
            <a:ext cx="1544959" cy="2895600"/>
          </a:xfrm>
          <a:prstGeom prst="rect">
            <a:avLst/>
          </a:prstGeom>
          <a:solidFill>
            <a:schemeClr val="accent5">
              <a:lumMod val="20000"/>
              <a:lumOff val="80000"/>
            </a:schemeClr>
          </a:solidFill>
          <a:ln w="28575">
            <a:solidFill>
              <a:schemeClr val="tx1"/>
            </a:solidFill>
            <a:miter lim="800000"/>
            <a:headEnd/>
            <a:tailEnd/>
          </a:ln>
        </p:spPr>
        <p:txBody>
          <a:bodyPr wrap="none" anchor="ctr"/>
          <a:lstStyle/>
          <a:p>
            <a:pPr algn="ctr"/>
            <a:r>
              <a:rPr lang="fr-CH" sz="2000" b="1" dirty="0" smtClean="0">
                <a:solidFill>
                  <a:schemeClr val="tx1"/>
                </a:solidFill>
                <a:latin typeface="Calibri" pitchFamily="34" charset="0"/>
                <a:cs typeface="Calibri" pitchFamily="34" charset="0"/>
              </a:rPr>
              <a:t>médecins</a:t>
            </a:r>
          </a:p>
          <a:p>
            <a:pPr algn="ctr"/>
            <a:r>
              <a:rPr lang="fr-CH" dirty="0" smtClean="0">
                <a:solidFill>
                  <a:schemeClr val="tx1"/>
                </a:solidFill>
                <a:latin typeface="Calibri" pitchFamily="34" charset="0"/>
                <a:cs typeface="Calibri" pitchFamily="34" charset="0"/>
              </a:rPr>
              <a:t> </a:t>
            </a:r>
          </a:p>
          <a:p>
            <a:pPr algn="ctr"/>
            <a:r>
              <a:rPr lang="fr-CH" dirty="0" smtClean="0">
                <a:latin typeface="Calibri" pitchFamily="34" charset="0"/>
                <a:cs typeface="Calibri" pitchFamily="34" charset="0"/>
              </a:rPr>
              <a:t>en crise</a:t>
            </a:r>
          </a:p>
          <a:p>
            <a:pPr algn="ctr"/>
            <a:r>
              <a:rPr lang="fr-CH" dirty="0" smtClean="0">
                <a:latin typeface="Calibri" pitchFamily="34" charset="0"/>
                <a:cs typeface="Calibri" pitchFamily="34" charset="0"/>
              </a:rPr>
              <a:t> ou</a:t>
            </a:r>
          </a:p>
          <a:p>
            <a:pPr algn="ctr"/>
            <a:r>
              <a:rPr lang="fr-CH" dirty="0" smtClean="0">
                <a:latin typeface="Calibri" pitchFamily="34" charset="0"/>
                <a:cs typeface="Calibri" pitchFamily="34" charset="0"/>
              </a:rPr>
              <a:t> situations</a:t>
            </a:r>
          </a:p>
          <a:p>
            <a:pPr algn="ctr"/>
            <a:r>
              <a:rPr lang="fr-CH" dirty="0">
                <a:latin typeface="Calibri" pitchFamily="34" charset="0"/>
                <a:cs typeface="Calibri" pitchFamily="34" charset="0"/>
              </a:rPr>
              <a:t> </a:t>
            </a:r>
            <a:r>
              <a:rPr lang="fr-CH" dirty="0" smtClean="0">
                <a:latin typeface="Calibri" pitchFamily="34" charset="0"/>
                <a:cs typeface="Calibri" pitchFamily="34" charset="0"/>
              </a:rPr>
              <a:t>particulières</a:t>
            </a:r>
            <a:endParaRPr lang="fr-CH" dirty="0" smtClean="0">
              <a:solidFill>
                <a:schemeClr val="tx1"/>
              </a:solidFill>
              <a:latin typeface="Calibri" pitchFamily="34" charset="0"/>
              <a:cs typeface="Calibri" pitchFamily="34" charset="0"/>
            </a:endParaRPr>
          </a:p>
          <a:p>
            <a:pPr algn="ctr"/>
            <a:endParaRPr lang="fr-CH" dirty="0">
              <a:solidFill>
                <a:schemeClr val="tx1"/>
              </a:solidFill>
              <a:latin typeface="Calibri" pitchFamily="34" charset="0"/>
              <a:cs typeface="Calibri" pitchFamily="34" charset="0"/>
            </a:endParaRPr>
          </a:p>
        </p:txBody>
      </p:sp>
      <p:sp>
        <p:nvSpPr>
          <p:cNvPr id="11" name="Line 16"/>
          <p:cNvSpPr>
            <a:spLocks noChangeShapeType="1"/>
          </p:cNvSpPr>
          <p:nvPr/>
        </p:nvSpPr>
        <p:spPr bwMode="auto">
          <a:xfrm>
            <a:off x="4571008" y="2665412"/>
            <a:ext cx="0" cy="685800"/>
          </a:xfrm>
          <a:prstGeom prst="line">
            <a:avLst/>
          </a:prstGeom>
          <a:noFill/>
          <a:ln w="28575">
            <a:solidFill>
              <a:schemeClr val="tx1"/>
            </a:solidFill>
            <a:round/>
            <a:headEnd type="triangle" w="med" len="med"/>
            <a:tailEnd type="triangle" w="med" len="med"/>
          </a:ln>
        </p:spPr>
        <p:txBody>
          <a:bodyPr/>
          <a:lstStyle/>
          <a:p>
            <a:endParaRPr lang="fr-CH"/>
          </a:p>
        </p:txBody>
      </p:sp>
      <p:sp>
        <p:nvSpPr>
          <p:cNvPr id="13" name="Line 14"/>
          <p:cNvSpPr>
            <a:spLocks noChangeShapeType="1"/>
          </p:cNvSpPr>
          <p:nvPr/>
        </p:nvSpPr>
        <p:spPr bwMode="auto">
          <a:xfrm flipV="1">
            <a:off x="2393556" y="4855685"/>
            <a:ext cx="1486568" cy="0"/>
          </a:xfrm>
          <a:prstGeom prst="line">
            <a:avLst/>
          </a:prstGeom>
          <a:noFill/>
          <a:ln w="28575">
            <a:solidFill>
              <a:schemeClr val="tx1"/>
            </a:solidFill>
            <a:round/>
            <a:headEnd type="triangle" w="med" len="med"/>
            <a:tailEnd type="triangle" w="med" len="med"/>
          </a:ln>
        </p:spPr>
        <p:txBody>
          <a:bodyPr/>
          <a:lstStyle/>
          <a:p>
            <a:endParaRPr lang="fr-CH"/>
          </a:p>
        </p:txBody>
      </p:sp>
      <p:sp>
        <p:nvSpPr>
          <p:cNvPr id="14" name="Text Box 15"/>
          <p:cNvSpPr txBox="1">
            <a:spLocks noChangeArrowheads="1"/>
          </p:cNvSpPr>
          <p:nvPr/>
        </p:nvSpPr>
        <p:spPr bwMode="auto">
          <a:xfrm>
            <a:off x="2626333" y="4443829"/>
            <a:ext cx="1032655" cy="246221"/>
          </a:xfrm>
          <a:prstGeom prst="rect">
            <a:avLst/>
          </a:prstGeom>
          <a:noFill/>
          <a:ln w="9525">
            <a:noFill/>
            <a:miter lim="800000"/>
            <a:headEnd/>
            <a:tailEnd/>
          </a:ln>
        </p:spPr>
        <p:txBody>
          <a:bodyPr wrap="none">
            <a:spAutoFit/>
          </a:bodyPr>
          <a:lstStyle/>
          <a:p>
            <a:r>
              <a:rPr lang="fr-CH" sz="1000" dirty="0" smtClean="0">
                <a:cs typeface="Arial" charset="0"/>
              </a:rPr>
              <a:t>accord éventuel</a:t>
            </a:r>
            <a:endParaRPr lang="fr-CH" sz="1000" dirty="0">
              <a:solidFill>
                <a:schemeClr val="tx1"/>
              </a:solidFill>
              <a:cs typeface="Arial" charset="0"/>
            </a:endParaRPr>
          </a:p>
        </p:txBody>
      </p:sp>
      <p:sp>
        <p:nvSpPr>
          <p:cNvPr id="15" name="Line 18"/>
          <p:cNvSpPr>
            <a:spLocks noChangeShapeType="1"/>
          </p:cNvSpPr>
          <p:nvPr/>
        </p:nvSpPr>
        <p:spPr bwMode="auto">
          <a:xfrm>
            <a:off x="5580112" y="2186955"/>
            <a:ext cx="1152128" cy="0"/>
          </a:xfrm>
          <a:prstGeom prst="line">
            <a:avLst/>
          </a:prstGeom>
          <a:noFill/>
          <a:ln w="28575">
            <a:solidFill>
              <a:schemeClr val="tx1"/>
            </a:solidFill>
            <a:round/>
            <a:headEnd/>
            <a:tailEnd type="triangle" w="med" len="med"/>
          </a:ln>
        </p:spPr>
        <p:txBody>
          <a:bodyPr/>
          <a:lstStyle/>
          <a:p>
            <a:endParaRPr lang="fr-CH"/>
          </a:p>
        </p:txBody>
      </p:sp>
      <p:sp>
        <p:nvSpPr>
          <p:cNvPr id="16" name="Text Box 19"/>
          <p:cNvSpPr txBox="1">
            <a:spLocks noChangeArrowheads="1"/>
          </p:cNvSpPr>
          <p:nvPr/>
        </p:nvSpPr>
        <p:spPr bwMode="auto">
          <a:xfrm>
            <a:off x="5652120" y="4552677"/>
            <a:ext cx="572593" cy="246221"/>
          </a:xfrm>
          <a:prstGeom prst="rect">
            <a:avLst/>
          </a:prstGeom>
          <a:noFill/>
          <a:ln w="9525">
            <a:noFill/>
            <a:miter lim="800000"/>
            <a:headEnd/>
            <a:tailEnd/>
          </a:ln>
        </p:spPr>
        <p:txBody>
          <a:bodyPr wrap="none">
            <a:spAutoFit/>
          </a:bodyPr>
          <a:lstStyle/>
          <a:p>
            <a:r>
              <a:rPr lang="fr-CH" sz="1000" dirty="0" smtClean="0">
                <a:solidFill>
                  <a:schemeClr val="tx1"/>
                </a:solidFill>
                <a:cs typeface="Arial" charset="0"/>
              </a:rPr>
              <a:t>soutien</a:t>
            </a:r>
            <a:endParaRPr lang="fr-CH" sz="1000" dirty="0">
              <a:solidFill>
                <a:schemeClr val="tx1"/>
              </a:solidFill>
              <a:cs typeface="Arial" charset="0"/>
            </a:endParaRPr>
          </a:p>
        </p:txBody>
      </p:sp>
      <p:sp>
        <p:nvSpPr>
          <p:cNvPr id="17" name="Line 11"/>
          <p:cNvSpPr>
            <a:spLocks noChangeShapeType="1"/>
          </p:cNvSpPr>
          <p:nvPr/>
        </p:nvSpPr>
        <p:spPr bwMode="auto">
          <a:xfrm flipV="1">
            <a:off x="2393555" y="2186955"/>
            <a:ext cx="1182078" cy="0"/>
          </a:xfrm>
          <a:prstGeom prst="line">
            <a:avLst/>
          </a:prstGeom>
          <a:noFill/>
          <a:ln w="28575">
            <a:solidFill>
              <a:schemeClr val="tx1"/>
            </a:solidFill>
            <a:round/>
            <a:headEnd/>
            <a:tailEnd type="triangle" w="med" len="med"/>
          </a:ln>
        </p:spPr>
        <p:txBody>
          <a:bodyPr/>
          <a:lstStyle/>
          <a:p>
            <a:endParaRPr lang="fr-CH"/>
          </a:p>
        </p:txBody>
      </p:sp>
      <p:sp>
        <p:nvSpPr>
          <p:cNvPr id="18" name="Text Box 13"/>
          <p:cNvSpPr txBox="1">
            <a:spLocks noChangeArrowheads="1"/>
          </p:cNvSpPr>
          <p:nvPr/>
        </p:nvSpPr>
        <p:spPr bwMode="auto">
          <a:xfrm>
            <a:off x="2581672" y="2204864"/>
            <a:ext cx="838200" cy="246221"/>
          </a:xfrm>
          <a:prstGeom prst="rect">
            <a:avLst/>
          </a:prstGeom>
          <a:noFill/>
          <a:ln w="9525">
            <a:noFill/>
            <a:miter lim="800000"/>
            <a:headEnd/>
            <a:tailEnd/>
          </a:ln>
        </p:spPr>
        <p:txBody>
          <a:bodyPr>
            <a:spAutoFit/>
          </a:bodyPr>
          <a:lstStyle/>
          <a:p>
            <a:r>
              <a:rPr lang="fr-CH" sz="1000" dirty="0" smtClean="0">
                <a:solidFill>
                  <a:schemeClr val="tx1"/>
                </a:solidFill>
                <a:cs typeface="Arial" charset="0"/>
              </a:rPr>
              <a:t>annonce</a:t>
            </a:r>
            <a:endParaRPr lang="fr-CH" sz="1000" dirty="0">
              <a:solidFill>
                <a:schemeClr val="tx1"/>
              </a:solidFill>
              <a:cs typeface="Arial" charset="0"/>
            </a:endParaRPr>
          </a:p>
        </p:txBody>
      </p:sp>
      <p:sp>
        <p:nvSpPr>
          <p:cNvPr id="19" name="Line 10"/>
          <p:cNvSpPr>
            <a:spLocks noChangeShapeType="1"/>
          </p:cNvSpPr>
          <p:nvPr/>
        </p:nvSpPr>
        <p:spPr bwMode="auto">
          <a:xfrm flipH="1">
            <a:off x="2393553" y="1857375"/>
            <a:ext cx="1182079" cy="0"/>
          </a:xfrm>
          <a:prstGeom prst="line">
            <a:avLst/>
          </a:prstGeom>
          <a:noFill/>
          <a:ln w="28575">
            <a:solidFill>
              <a:schemeClr val="tx1"/>
            </a:solidFill>
            <a:round/>
            <a:headEnd/>
            <a:tailEnd type="triangle" w="med" len="med"/>
          </a:ln>
        </p:spPr>
        <p:txBody>
          <a:bodyPr/>
          <a:lstStyle/>
          <a:p>
            <a:endParaRPr lang="fr-CH"/>
          </a:p>
        </p:txBody>
      </p:sp>
      <p:sp>
        <p:nvSpPr>
          <p:cNvPr id="20" name="Text Box 12"/>
          <p:cNvSpPr txBox="1">
            <a:spLocks noChangeArrowheads="1"/>
          </p:cNvSpPr>
          <p:nvPr/>
        </p:nvSpPr>
        <p:spPr bwMode="auto">
          <a:xfrm>
            <a:off x="2524072" y="1600349"/>
            <a:ext cx="572593" cy="246221"/>
          </a:xfrm>
          <a:prstGeom prst="rect">
            <a:avLst/>
          </a:prstGeom>
          <a:noFill/>
          <a:ln w="9525">
            <a:noFill/>
            <a:miter lim="800000"/>
            <a:headEnd/>
            <a:tailEnd/>
          </a:ln>
        </p:spPr>
        <p:txBody>
          <a:bodyPr wrap="none">
            <a:spAutoFit/>
          </a:bodyPr>
          <a:lstStyle/>
          <a:p>
            <a:r>
              <a:rPr lang="fr-CH" sz="1000" dirty="0" smtClean="0">
                <a:cs typeface="Arial" charset="0"/>
              </a:rPr>
              <a:t>soutien</a:t>
            </a:r>
            <a:endParaRPr lang="fr-CH" sz="1000" dirty="0">
              <a:solidFill>
                <a:schemeClr val="tx1"/>
              </a:solidFill>
              <a:cs typeface="Arial" charset="0"/>
            </a:endParaRPr>
          </a:p>
        </p:txBody>
      </p:sp>
      <p:sp>
        <p:nvSpPr>
          <p:cNvPr id="21" name="Textfeld 20"/>
          <p:cNvSpPr txBox="1"/>
          <p:nvPr/>
        </p:nvSpPr>
        <p:spPr>
          <a:xfrm>
            <a:off x="251520" y="6436238"/>
            <a:ext cx="1224136" cy="276999"/>
          </a:xfrm>
          <a:prstGeom prst="rect">
            <a:avLst/>
          </a:prstGeom>
          <a:noFill/>
        </p:spPr>
        <p:txBody>
          <a:bodyPr wrap="square" rtlCol="0">
            <a:spAutoFit/>
          </a:bodyPr>
          <a:lstStyle/>
          <a:p>
            <a:r>
              <a:rPr lang="fr-CH" sz="1200" smtClean="0"/>
              <a:t>© ReMed</a:t>
            </a:r>
            <a:endParaRPr lang="fr-CH" sz="1200"/>
          </a:p>
        </p:txBody>
      </p:sp>
      <p:sp>
        <p:nvSpPr>
          <p:cNvPr id="23" name="Text Box 13"/>
          <p:cNvSpPr txBox="1">
            <a:spLocks noChangeArrowheads="1"/>
          </p:cNvSpPr>
          <p:nvPr/>
        </p:nvSpPr>
        <p:spPr bwMode="auto">
          <a:xfrm>
            <a:off x="5718001" y="1853179"/>
            <a:ext cx="904082" cy="246221"/>
          </a:xfrm>
          <a:prstGeom prst="rect">
            <a:avLst/>
          </a:prstGeom>
          <a:noFill/>
          <a:ln w="9525">
            <a:noFill/>
            <a:miter lim="800000"/>
            <a:headEnd/>
            <a:tailEnd/>
          </a:ln>
        </p:spPr>
        <p:txBody>
          <a:bodyPr wrap="square">
            <a:spAutoFit/>
          </a:bodyPr>
          <a:lstStyle/>
          <a:p>
            <a:r>
              <a:rPr lang="fr-CH" sz="1000" dirty="0" smtClean="0">
                <a:cs typeface="Arial" charset="0"/>
              </a:rPr>
              <a:t>coordination</a:t>
            </a:r>
            <a:endParaRPr lang="fr-CH" sz="1000" dirty="0">
              <a:solidFill>
                <a:schemeClr val="tx1"/>
              </a:solidFill>
              <a:cs typeface="Arial" charset="0"/>
            </a:endParaRPr>
          </a:p>
        </p:txBody>
      </p:sp>
      <p:sp>
        <p:nvSpPr>
          <p:cNvPr id="24" name="Line 10"/>
          <p:cNvSpPr>
            <a:spLocks noChangeShapeType="1"/>
          </p:cNvSpPr>
          <p:nvPr/>
        </p:nvSpPr>
        <p:spPr bwMode="auto">
          <a:xfrm flipH="1">
            <a:off x="5425081" y="4797152"/>
            <a:ext cx="1303057" cy="0"/>
          </a:xfrm>
          <a:prstGeom prst="line">
            <a:avLst/>
          </a:prstGeom>
          <a:noFill/>
          <a:ln w="28575">
            <a:solidFill>
              <a:schemeClr val="tx1"/>
            </a:solidFill>
            <a:round/>
            <a:headEnd/>
            <a:tailEnd type="triangle" w="med" len="med"/>
          </a:ln>
        </p:spPr>
        <p:txBody>
          <a:bodyPr/>
          <a:lstStyle/>
          <a:p>
            <a:endParaRPr lang="fr-CH"/>
          </a:p>
        </p:txBody>
      </p:sp>
    </p:spTree>
    <p:extLst>
      <p:ext uri="{BB962C8B-B14F-4D97-AF65-F5344CB8AC3E}">
        <p14:creationId xmlns:p14="http://schemas.microsoft.com/office/powerpoint/2010/main" val="4266291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fr-CH" b="1" spc="-300" noProof="0" dirty="0" smtClean="0"/>
              <a:t>Statistiques du nombre de soutiens accordés</a:t>
            </a:r>
            <a:endParaRPr lang="fr-CH" b="1" spc="-300" noProof="0"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4011225068"/>
              </p:ext>
            </p:extLst>
          </p:nvPr>
        </p:nvGraphicFramePr>
        <p:xfrm>
          <a:off x="1331639" y="1773238"/>
          <a:ext cx="6192688" cy="4445000"/>
        </p:xfrm>
        <a:graphic>
          <a:graphicData uri="http://schemas.openxmlformats.org/drawingml/2006/table">
            <a:tbl>
              <a:tblPr firstRow="1" bandRow="1">
                <a:tableStyleId>{7DF18680-E054-41AD-8BC1-D1AEF772440D}</a:tableStyleId>
              </a:tblPr>
              <a:tblGrid>
                <a:gridCol w="1440160"/>
                <a:gridCol w="1656184"/>
                <a:gridCol w="966976"/>
                <a:gridCol w="977240"/>
                <a:gridCol w="1152128"/>
              </a:tblGrid>
              <a:tr h="370840">
                <a:tc rowSpan="2">
                  <a:txBody>
                    <a:bodyPr/>
                    <a:lstStyle/>
                    <a:p>
                      <a:r>
                        <a:rPr lang="fr-CH" noProof="0" dirty="0" smtClean="0"/>
                        <a:t>Année</a:t>
                      </a:r>
                      <a:endParaRPr lang="fr-CH" noProof="0" dirty="0"/>
                    </a:p>
                  </a:txBody>
                  <a:tcPr/>
                </a:tc>
                <a:tc rowSpan="2">
                  <a:txBody>
                    <a:bodyPr/>
                    <a:lstStyle/>
                    <a:p>
                      <a:r>
                        <a:rPr lang="fr-CH" noProof="0" smtClean="0"/>
                        <a:t>Cas</a:t>
                      </a:r>
                      <a:endParaRPr lang="fr-CH" noProof="0"/>
                    </a:p>
                  </a:txBody>
                  <a:tcPr/>
                </a:tc>
                <a:tc gridSpan="2">
                  <a:txBody>
                    <a:bodyPr/>
                    <a:lstStyle/>
                    <a:p>
                      <a:r>
                        <a:rPr lang="fr-CH" noProof="0" smtClean="0"/>
                        <a:t>Langue</a:t>
                      </a:r>
                      <a:endParaRPr lang="fr-CH" noProof="0"/>
                    </a:p>
                  </a:txBody>
                  <a:tcPr/>
                </a:tc>
                <a:tc hMerge="1">
                  <a:txBody>
                    <a:bodyPr/>
                    <a:lstStyle/>
                    <a:p>
                      <a:endParaRPr lang="de-CH" dirty="0"/>
                    </a:p>
                  </a:txBody>
                  <a:tcPr/>
                </a:tc>
                <a:tc rowSpan="2">
                  <a:txBody>
                    <a:bodyPr/>
                    <a:lstStyle/>
                    <a:p>
                      <a:r>
                        <a:rPr lang="fr-CH" noProof="0" smtClean="0">
                          <a:latin typeface="Arial"/>
                          <a:cs typeface="Arial"/>
                        </a:rPr>
                        <a:t>Ø âge moyen</a:t>
                      </a:r>
                      <a:endParaRPr lang="fr-CH" noProof="0"/>
                    </a:p>
                  </a:txBody>
                  <a:tcPr/>
                </a:tc>
              </a:tr>
              <a:tr h="370840">
                <a:tc vMerge="1">
                  <a:txBody>
                    <a:bodyPr/>
                    <a:lstStyle/>
                    <a:p>
                      <a:endParaRPr lang="de-CH" dirty="0"/>
                    </a:p>
                  </a:txBody>
                  <a:tcPr/>
                </a:tc>
                <a:tc vMerge="1">
                  <a:txBody>
                    <a:bodyPr/>
                    <a:lstStyle/>
                    <a:p>
                      <a:endParaRPr lang="de-CH" dirty="0"/>
                    </a:p>
                  </a:txBody>
                  <a:tcPr/>
                </a:tc>
                <a:tc>
                  <a:txBody>
                    <a:bodyPr/>
                    <a:lstStyle/>
                    <a:p>
                      <a:r>
                        <a:rPr lang="fr-CH" noProof="0" dirty="0" smtClean="0"/>
                        <a:t>DE</a:t>
                      </a:r>
                      <a:endParaRPr lang="fr-CH" noProof="0" dirty="0"/>
                    </a:p>
                  </a:txBody>
                  <a:tcPr/>
                </a:tc>
                <a:tc>
                  <a:txBody>
                    <a:bodyPr/>
                    <a:lstStyle/>
                    <a:p>
                      <a:r>
                        <a:rPr lang="fr-CH" noProof="0" dirty="0" smtClean="0"/>
                        <a:t>FR</a:t>
                      </a:r>
                      <a:endParaRPr lang="fr-CH" noProof="0" dirty="0"/>
                    </a:p>
                  </a:txBody>
                  <a:tcPr/>
                </a:tc>
                <a:tc vMerge="1">
                  <a:txBody>
                    <a:bodyPr/>
                    <a:lstStyle/>
                    <a:p>
                      <a:endParaRPr lang="de-CH" dirty="0"/>
                    </a:p>
                  </a:txBody>
                  <a:tcPr/>
                </a:tc>
              </a:tr>
              <a:tr h="370840">
                <a:tc>
                  <a:txBody>
                    <a:bodyPr/>
                    <a:lstStyle/>
                    <a:p>
                      <a:r>
                        <a:rPr lang="fr-CH" noProof="0" smtClean="0"/>
                        <a:t>2007</a:t>
                      </a:r>
                      <a:endParaRPr lang="fr-CH" noProof="0"/>
                    </a:p>
                  </a:txBody>
                  <a:tcPr/>
                </a:tc>
                <a:tc>
                  <a:txBody>
                    <a:bodyPr/>
                    <a:lstStyle/>
                    <a:p>
                      <a:r>
                        <a:rPr lang="fr-CH" noProof="0" smtClean="0"/>
                        <a:t>5</a:t>
                      </a:r>
                      <a:endParaRPr lang="fr-CH" noProof="0"/>
                    </a:p>
                  </a:txBody>
                  <a:tcPr/>
                </a:tc>
                <a:tc>
                  <a:txBody>
                    <a:bodyPr/>
                    <a:lstStyle/>
                    <a:p>
                      <a:r>
                        <a:rPr lang="fr-CH" noProof="0" smtClean="0"/>
                        <a:t>5</a:t>
                      </a:r>
                      <a:endParaRPr lang="fr-CH" noProof="0"/>
                    </a:p>
                  </a:txBody>
                  <a:tcPr/>
                </a:tc>
                <a:tc>
                  <a:txBody>
                    <a:bodyPr/>
                    <a:lstStyle/>
                    <a:p>
                      <a:r>
                        <a:rPr lang="fr-CH" noProof="0" smtClean="0"/>
                        <a:t>0</a:t>
                      </a:r>
                      <a:endParaRPr lang="fr-CH" noProof="0"/>
                    </a:p>
                  </a:txBody>
                  <a:tcPr/>
                </a:tc>
                <a:tc>
                  <a:txBody>
                    <a:bodyPr/>
                    <a:lstStyle/>
                    <a:p>
                      <a:r>
                        <a:rPr lang="fr-CH" noProof="0" smtClean="0"/>
                        <a:t>51</a:t>
                      </a:r>
                      <a:endParaRPr lang="fr-CH" noProof="0"/>
                    </a:p>
                  </a:txBody>
                  <a:tcPr/>
                </a:tc>
              </a:tr>
              <a:tr h="370840">
                <a:tc>
                  <a:txBody>
                    <a:bodyPr/>
                    <a:lstStyle/>
                    <a:p>
                      <a:r>
                        <a:rPr lang="fr-CH" noProof="0" smtClean="0"/>
                        <a:t>2008</a:t>
                      </a:r>
                      <a:endParaRPr lang="fr-CH" noProof="0"/>
                    </a:p>
                  </a:txBody>
                  <a:tcPr/>
                </a:tc>
                <a:tc>
                  <a:txBody>
                    <a:bodyPr/>
                    <a:lstStyle/>
                    <a:p>
                      <a:r>
                        <a:rPr lang="fr-CH" noProof="0" smtClean="0"/>
                        <a:t>21</a:t>
                      </a:r>
                      <a:endParaRPr lang="fr-CH" noProof="0"/>
                    </a:p>
                  </a:txBody>
                  <a:tcPr/>
                </a:tc>
                <a:tc>
                  <a:txBody>
                    <a:bodyPr/>
                    <a:lstStyle/>
                    <a:p>
                      <a:r>
                        <a:rPr lang="fr-CH" noProof="0" smtClean="0"/>
                        <a:t>20</a:t>
                      </a:r>
                      <a:endParaRPr lang="fr-CH" noProof="0"/>
                    </a:p>
                  </a:txBody>
                  <a:tcPr/>
                </a:tc>
                <a:tc>
                  <a:txBody>
                    <a:bodyPr/>
                    <a:lstStyle/>
                    <a:p>
                      <a:r>
                        <a:rPr lang="fr-CH" noProof="0" smtClean="0"/>
                        <a:t>1</a:t>
                      </a:r>
                      <a:endParaRPr lang="fr-CH" noProof="0"/>
                    </a:p>
                  </a:txBody>
                  <a:tcPr/>
                </a:tc>
                <a:tc>
                  <a:txBody>
                    <a:bodyPr/>
                    <a:lstStyle/>
                    <a:p>
                      <a:r>
                        <a:rPr lang="fr-CH" noProof="0" smtClean="0"/>
                        <a:t>52.3</a:t>
                      </a:r>
                      <a:endParaRPr lang="fr-CH" noProof="0"/>
                    </a:p>
                  </a:txBody>
                  <a:tcPr/>
                </a:tc>
              </a:tr>
              <a:tr h="370840">
                <a:tc>
                  <a:txBody>
                    <a:bodyPr/>
                    <a:lstStyle/>
                    <a:p>
                      <a:r>
                        <a:rPr lang="fr-CH" noProof="0" smtClean="0"/>
                        <a:t>2009</a:t>
                      </a:r>
                      <a:endParaRPr lang="fr-CH" noProof="0"/>
                    </a:p>
                  </a:txBody>
                  <a:tcPr/>
                </a:tc>
                <a:tc>
                  <a:txBody>
                    <a:bodyPr/>
                    <a:lstStyle/>
                    <a:p>
                      <a:r>
                        <a:rPr lang="fr-CH" noProof="0" smtClean="0"/>
                        <a:t>24</a:t>
                      </a:r>
                      <a:endParaRPr lang="fr-CH" noProof="0"/>
                    </a:p>
                  </a:txBody>
                  <a:tcPr/>
                </a:tc>
                <a:tc>
                  <a:txBody>
                    <a:bodyPr/>
                    <a:lstStyle/>
                    <a:p>
                      <a:r>
                        <a:rPr lang="fr-CH" noProof="0" smtClean="0"/>
                        <a:t>24</a:t>
                      </a:r>
                      <a:endParaRPr lang="fr-CH" noProof="0"/>
                    </a:p>
                  </a:txBody>
                  <a:tcPr/>
                </a:tc>
                <a:tc>
                  <a:txBody>
                    <a:bodyPr/>
                    <a:lstStyle/>
                    <a:p>
                      <a:r>
                        <a:rPr lang="fr-CH" noProof="0" smtClean="0"/>
                        <a:t>0</a:t>
                      </a:r>
                      <a:endParaRPr lang="fr-CH" noProof="0"/>
                    </a:p>
                  </a:txBody>
                  <a:tcPr/>
                </a:tc>
                <a:tc>
                  <a:txBody>
                    <a:bodyPr/>
                    <a:lstStyle/>
                    <a:p>
                      <a:r>
                        <a:rPr lang="fr-CH" noProof="0" smtClean="0"/>
                        <a:t>48.5</a:t>
                      </a:r>
                      <a:endParaRPr lang="fr-CH" noProof="0"/>
                    </a:p>
                  </a:txBody>
                  <a:tcPr/>
                </a:tc>
              </a:tr>
              <a:tr h="305618">
                <a:tc>
                  <a:txBody>
                    <a:bodyPr/>
                    <a:lstStyle/>
                    <a:p>
                      <a:r>
                        <a:rPr lang="fr-CH" noProof="0" smtClean="0"/>
                        <a:t>2010</a:t>
                      </a:r>
                      <a:endParaRPr lang="fr-CH" noProof="0"/>
                    </a:p>
                  </a:txBody>
                  <a:tcPr/>
                </a:tc>
                <a:tc>
                  <a:txBody>
                    <a:bodyPr/>
                    <a:lstStyle/>
                    <a:p>
                      <a:r>
                        <a:rPr lang="fr-CH" noProof="0" smtClean="0"/>
                        <a:t>40</a:t>
                      </a:r>
                      <a:endParaRPr lang="fr-CH" noProof="0"/>
                    </a:p>
                  </a:txBody>
                  <a:tcPr/>
                </a:tc>
                <a:tc>
                  <a:txBody>
                    <a:bodyPr/>
                    <a:lstStyle/>
                    <a:p>
                      <a:r>
                        <a:rPr lang="fr-CH" noProof="0" smtClean="0"/>
                        <a:t>37</a:t>
                      </a:r>
                      <a:endParaRPr lang="fr-CH" noProof="0"/>
                    </a:p>
                  </a:txBody>
                  <a:tcPr/>
                </a:tc>
                <a:tc>
                  <a:txBody>
                    <a:bodyPr/>
                    <a:lstStyle/>
                    <a:p>
                      <a:r>
                        <a:rPr lang="fr-CH" noProof="0" smtClean="0"/>
                        <a:t>3</a:t>
                      </a:r>
                      <a:endParaRPr lang="fr-CH" noProof="0"/>
                    </a:p>
                  </a:txBody>
                  <a:tcPr/>
                </a:tc>
                <a:tc>
                  <a:txBody>
                    <a:bodyPr/>
                    <a:lstStyle/>
                    <a:p>
                      <a:r>
                        <a:rPr lang="fr-CH" noProof="0" smtClean="0"/>
                        <a:t>44.4</a:t>
                      </a:r>
                      <a:endParaRPr lang="fr-CH" noProof="0"/>
                    </a:p>
                  </a:txBody>
                  <a:tcPr/>
                </a:tc>
              </a:tr>
              <a:tr h="370840">
                <a:tc>
                  <a:txBody>
                    <a:bodyPr/>
                    <a:lstStyle/>
                    <a:p>
                      <a:r>
                        <a:rPr lang="fr-CH" noProof="0" smtClean="0"/>
                        <a:t>2011</a:t>
                      </a:r>
                      <a:endParaRPr lang="fr-CH" noProof="0"/>
                    </a:p>
                  </a:txBody>
                  <a:tcPr/>
                </a:tc>
                <a:tc>
                  <a:txBody>
                    <a:bodyPr/>
                    <a:lstStyle/>
                    <a:p>
                      <a:r>
                        <a:rPr lang="fr-CH" noProof="0" smtClean="0"/>
                        <a:t>88</a:t>
                      </a:r>
                      <a:endParaRPr lang="fr-CH" noProof="0"/>
                    </a:p>
                  </a:txBody>
                  <a:tcPr/>
                </a:tc>
                <a:tc>
                  <a:txBody>
                    <a:bodyPr/>
                    <a:lstStyle/>
                    <a:p>
                      <a:r>
                        <a:rPr lang="fr-CH" noProof="0" smtClean="0"/>
                        <a:t>68</a:t>
                      </a:r>
                      <a:endParaRPr lang="fr-CH" noProof="0"/>
                    </a:p>
                  </a:txBody>
                  <a:tcPr/>
                </a:tc>
                <a:tc>
                  <a:txBody>
                    <a:bodyPr/>
                    <a:lstStyle/>
                    <a:p>
                      <a:r>
                        <a:rPr lang="fr-CH" noProof="0" smtClean="0"/>
                        <a:t>19</a:t>
                      </a:r>
                      <a:endParaRPr lang="fr-CH" noProof="0"/>
                    </a:p>
                  </a:txBody>
                  <a:tcPr/>
                </a:tc>
                <a:tc>
                  <a:txBody>
                    <a:bodyPr/>
                    <a:lstStyle/>
                    <a:p>
                      <a:r>
                        <a:rPr lang="fr-CH" noProof="0" smtClean="0"/>
                        <a:t>47.6</a:t>
                      </a:r>
                      <a:endParaRPr lang="fr-CH" noProof="0"/>
                    </a:p>
                  </a:txBody>
                  <a:tcPr/>
                </a:tc>
              </a:tr>
              <a:tr h="370840">
                <a:tc>
                  <a:txBody>
                    <a:bodyPr/>
                    <a:lstStyle/>
                    <a:p>
                      <a:r>
                        <a:rPr lang="fr-CH" noProof="0" smtClean="0"/>
                        <a:t>2012</a:t>
                      </a:r>
                      <a:endParaRPr lang="fr-CH" noProof="0"/>
                    </a:p>
                  </a:txBody>
                  <a:tcPr/>
                </a:tc>
                <a:tc>
                  <a:txBody>
                    <a:bodyPr/>
                    <a:lstStyle/>
                    <a:p>
                      <a:r>
                        <a:rPr lang="fr-CH" noProof="0" smtClean="0"/>
                        <a:t>93</a:t>
                      </a:r>
                      <a:endParaRPr lang="fr-CH" noProof="0"/>
                    </a:p>
                  </a:txBody>
                  <a:tcPr/>
                </a:tc>
                <a:tc>
                  <a:txBody>
                    <a:bodyPr/>
                    <a:lstStyle/>
                    <a:p>
                      <a:r>
                        <a:rPr lang="fr-CH" noProof="0" smtClean="0"/>
                        <a:t>73</a:t>
                      </a:r>
                      <a:endParaRPr lang="fr-CH" noProof="0"/>
                    </a:p>
                  </a:txBody>
                  <a:tcPr/>
                </a:tc>
                <a:tc>
                  <a:txBody>
                    <a:bodyPr/>
                    <a:lstStyle/>
                    <a:p>
                      <a:r>
                        <a:rPr lang="fr-CH" noProof="0" smtClean="0"/>
                        <a:t>19</a:t>
                      </a:r>
                      <a:endParaRPr lang="fr-CH" noProof="0"/>
                    </a:p>
                  </a:txBody>
                  <a:tcPr/>
                </a:tc>
                <a:tc>
                  <a:txBody>
                    <a:bodyPr/>
                    <a:lstStyle/>
                    <a:p>
                      <a:r>
                        <a:rPr lang="fr-CH" noProof="0" smtClean="0"/>
                        <a:t>40.7</a:t>
                      </a:r>
                      <a:endParaRPr lang="fr-CH" noProof="0"/>
                    </a:p>
                  </a:txBody>
                  <a:tcPr/>
                </a:tc>
              </a:tr>
              <a:tr h="370840">
                <a:tc>
                  <a:txBody>
                    <a:bodyPr/>
                    <a:lstStyle/>
                    <a:p>
                      <a:r>
                        <a:rPr lang="fr-CH" noProof="0" smtClean="0"/>
                        <a:t>2013</a:t>
                      </a:r>
                    </a:p>
                  </a:txBody>
                  <a:tcPr/>
                </a:tc>
                <a:tc>
                  <a:txBody>
                    <a:bodyPr/>
                    <a:lstStyle/>
                    <a:p>
                      <a:r>
                        <a:rPr lang="fr-CH" noProof="0" smtClean="0"/>
                        <a:t>91</a:t>
                      </a:r>
                      <a:endParaRPr lang="fr-CH" noProof="0"/>
                    </a:p>
                  </a:txBody>
                  <a:tcPr/>
                </a:tc>
                <a:tc>
                  <a:txBody>
                    <a:bodyPr/>
                    <a:lstStyle/>
                    <a:p>
                      <a:r>
                        <a:rPr lang="fr-CH" noProof="0" smtClean="0"/>
                        <a:t>78</a:t>
                      </a:r>
                      <a:endParaRPr lang="fr-CH" noProof="0"/>
                    </a:p>
                  </a:txBody>
                  <a:tcPr/>
                </a:tc>
                <a:tc>
                  <a:txBody>
                    <a:bodyPr/>
                    <a:lstStyle/>
                    <a:p>
                      <a:r>
                        <a:rPr lang="fr-CH" noProof="0" smtClean="0"/>
                        <a:t>11</a:t>
                      </a:r>
                      <a:endParaRPr lang="fr-CH" noProof="0"/>
                    </a:p>
                  </a:txBody>
                  <a:tcPr/>
                </a:tc>
                <a:tc>
                  <a:txBody>
                    <a:bodyPr/>
                    <a:lstStyle/>
                    <a:p>
                      <a:r>
                        <a:rPr lang="fr-CH" noProof="0" smtClean="0"/>
                        <a:t>43.7</a:t>
                      </a:r>
                      <a:endParaRPr lang="fr-CH" noProof="0"/>
                    </a:p>
                  </a:txBody>
                  <a:tcPr/>
                </a:tc>
              </a:tr>
              <a:tr h="370840">
                <a:tc>
                  <a:txBody>
                    <a:bodyPr/>
                    <a:lstStyle/>
                    <a:p>
                      <a:r>
                        <a:rPr lang="fr-CH" noProof="0" smtClean="0"/>
                        <a:t>2014</a:t>
                      </a:r>
                      <a:endParaRPr lang="fr-CH" noProof="0"/>
                    </a:p>
                  </a:txBody>
                  <a:tcPr/>
                </a:tc>
                <a:tc>
                  <a:txBody>
                    <a:bodyPr/>
                    <a:lstStyle/>
                    <a:p>
                      <a:r>
                        <a:rPr lang="fr-CH" noProof="0" smtClean="0"/>
                        <a:t>79</a:t>
                      </a:r>
                      <a:endParaRPr lang="fr-CH" noProof="0"/>
                    </a:p>
                  </a:txBody>
                  <a:tcPr/>
                </a:tc>
                <a:tc>
                  <a:txBody>
                    <a:bodyPr/>
                    <a:lstStyle/>
                    <a:p>
                      <a:r>
                        <a:rPr lang="fr-CH" noProof="0" smtClean="0"/>
                        <a:t>72</a:t>
                      </a:r>
                      <a:endParaRPr lang="fr-CH" noProof="0"/>
                    </a:p>
                  </a:txBody>
                  <a:tcPr/>
                </a:tc>
                <a:tc>
                  <a:txBody>
                    <a:bodyPr/>
                    <a:lstStyle/>
                    <a:p>
                      <a:r>
                        <a:rPr lang="fr-CH" noProof="0" smtClean="0"/>
                        <a:t>5</a:t>
                      </a:r>
                      <a:endParaRPr lang="fr-CH" noProof="0"/>
                    </a:p>
                  </a:txBody>
                  <a:tcPr/>
                </a:tc>
                <a:tc>
                  <a:txBody>
                    <a:bodyPr/>
                    <a:lstStyle/>
                    <a:p>
                      <a:r>
                        <a:rPr lang="fr-CH" noProof="0" smtClean="0"/>
                        <a:t>45.3</a:t>
                      </a:r>
                      <a:endParaRPr lang="fr-CH" noProof="0"/>
                    </a:p>
                  </a:txBody>
                  <a:tcPr/>
                </a:tc>
              </a:tr>
              <a:tr h="370840">
                <a:tc>
                  <a:txBody>
                    <a:bodyPr/>
                    <a:lstStyle/>
                    <a:p>
                      <a:r>
                        <a:rPr lang="fr-CH" noProof="0" smtClean="0"/>
                        <a:t>2015</a:t>
                      </a:r>
                      <a:endParaRPr lang="fr-CH" noProof="0"/>
                    </a:p>
                  </a:txBody>
                  <a:tcPr/>
                </a:tc>
                <a:tc>
                  <a:txBody>
                    <a:bodyPr/>
                    <a:lstStyle/>
                    <a:p>
                      <a:r>
                        <a:rPr lang="fr-CH" noProof="0" smtClean="0"/>
                        <a:t>98</a:t>
                      </a:r>
                      <a:endParaRPr lang="fr-CH" noProof="0"/>
                    </a:p>
                  </a:txBody>
                  <a:tcPr/>
                </a:tc>
                <a:tc>
                  <a:txBody>
                    <a:bodyPr/>
                    <a:lstStyle/>
                    <a:p>
                      <a:r>
                        <a:rPr lang="fr-CH" noProof="0" smtClean="0"/>
                        <a:t>86</a:t>
                      </a:r>
                      <a:endParaRPr lang="fr-CH" noProof="0"/>
                    </a:p>
                  </a:txBody>
                  <a:tcPr/>
                </a:tc>
                <a:tc>
                  <a:txBody>
                    <a:bodyPr/>
                    <a:lstStyle/>
                    <a:p>
                      <a:r>
                        <a:rPr lang="fr-CH" noProof="0" smtClean="0"/>
                        <a:t>12</a:t>
                      </a:r>
                      <a:endParaRPr lang="fr-CH" noProof="0"/>
                    </a:p>
                  </a:txBody>
                  <a:tcPr/>
                </a:tc>
                <a:tc>
                  <a:txBody>
                    <a:bodyPr/>
                    <a:lstStyle/>
                    <a:p>
                      <a:r>
                        <a:rPr lang="fr-CH" noProof="0" smtClean="0"/>
                        <a:t>44.1</a:t>
                      </a:r>
                      <a:endParaRPr lang="fr-CH" noProof="0"/>
                    </a:p>
                  </a:txBody>
                  <a:tcPr/>
                </a:tc>
              </a:tr>
              <a:tr h="370840">
                <a:tc>
                  <a:txBody>
                    <a:bodyPr/>
                    <a:lstStyle/>
                    <a:p>
                      <a:r>
                        <a:rPr lang="fr-CH" b="1" noProof="0" smtClean="0"/>
                        <a:t>TOTAL</a:t>
                      </a:r>
                      <a:endParaRPr lang="fr-CH" b="1" noProof="0"/>
                    </a:p>
                  </a:txBody>
                  <a:tcPr/>
                </a:tc>
                <a:tc>
                  <a:txBody>
                    <a:bodyPr/>
                    <a:lstStyle/>
                    <a:p>
                      <a:r>
                        <a:rPr lang="fr-CH" b="1" noProof="0" smtClean="0"/>
                        <a:t>539</a:t>
                      </a:r>
                      <a:endParaRPr lang="fr-CH" b="1" noProof="0"/>
                    </a:p>
                  </a:txBody>
                  <a:tcPr/>
                </a:tc>
                <a:tc>
                  <a:txBody>
                    <a:bodyPr/>
                    <a:lstStyle/>
                    <a:p>
                      <a:r>
                        <a:rPr lang="fr-CH" b="1" noProof="0" smtClean="0"/>
                        <a:t>463</a:t>
                      </a:r>
                      <a:endParaRPr lang="fr-CH" b="1" noProof="0"/>
                    </a:p>
                  </a:txBody>
                  <a:tcPr/>
                </a:tc>
                <a:tc>
                  <a:txBody>
                    <a:bodyPr/>
                    <a:lstStyle/>
                    <a:p>
                      <a:r>
                        <a:rPr lang="fr-CH" b="1" noProof="0" smtClean="0"/>
                        <a:t>70</a:t>
                      </a:r>
                      <a:endParaRPr lang="fr-CH" b="1" noProof="0"/>
                    </a:p>
                  </a:txBody>
                  <a:tcPr/>
                </a:tc>
                <a:tc>
                  <a:txBody>
                    <a:bodyPr/>
                    <a:lstStyle/>
                    <a:p>
                      <a:r>
                        <a:rPr lang="fr-CH" b="1" noProof="0" dirty="0" smtClean="0"/>
                        <a:t>46.4</a:t>
                      </a:r>
                      <a:endParaRPr lang="fr-CH" b="1" noProof="0" dirty="0"/>
                    </a:p>
                  </a:txBody>
                  <a:tcPr/>
                </a:tc>
              </a:tr>
            </a:tbl>
          </a:graphicData>
        </a:graphic>
      </p:graphicFrame>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6" name="Textfeld 5"/>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053671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fr-CH" noProof="0" dirty="0" smtClean="0"/>
              <a:t>MESURES D’ACCOMPAGNEMENT</a:t>
            </a:r>
            <a:endParaRPr lang="fr-CH" noProof="0" dirty="0"/>
          </a:p>
        </p:txBody>
      </p:sp>
      <p:sp>
        <p:nvSpPr>
          <p:cNvPr id="6" name="Textplatzhalter 5"/>
          <p:cNvSpPr>
            <a:spLocks noGrp="1"/>
          </p:cNvSpPr>
          <p:nvPr>
            <p:ph type="body" idx="1"/>
          </p:nvPr>
        </p:nvSpPr>
        <p:spPr/>
        <p:txBody>
          <a:bodyPr/>
          <a:lstStyle/>
          <a:p>
            <a:r>
              <a:rPr lang="fr-CH" noProof="0" dirty="0" smtClean="0"/>
              <a:t>Etude de faisabilité</a:t>
            </a:r>
          </a:p>
          <a:p>
            <a:r>
              <a:rPr lang="fr-CH" noProof="0" dirty="0" smtClean="0"/>
              <a:t>Evaluation</a:t>
            </a: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7" name="Textfeld 6"/>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667708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pPr algn="l"/>
            <a:r>
              <a:rPr lang="fr-CH" b="1" dirty="0" smtClean="0"/>
              <a:t>Etude de faisabilité</a:t>
            </a:r>
            <a:endParaRPr lang="fr-CH" b="1" noProof="0" dirty="0"/>
          </a:p>
        </p:txBody>
      </p:sp>
      <p:sp>
        <p:nvSpPr>
          <p:cNvPr id="6" name="Inhaltsplatzhalter 5"/>
          <p:cNvSpPr>
            <a:spLocks noGrp="1"/>
          </p:cNvSpPr>
          <p:nvPr>
            <p:ph idx="1"/>
          </p:nvPr>
        </p:nvSpPr>
        <p:spPr/>
        <p:txBody>
          <a:bodyPr/>
          <a:lstStyle/>
          <a:p>
            <a:pPr marL="0" indent="0">
              <a:buNone/>
            </a:pPr>
            <a:endParaRPr lang="fr-CH" b="1" noProof="0" dirty="0" smtClean="0"/>
          </a:p>
          <a:p>
            <a:pPr marL="0" indent="0">
              <a:buNone/>
            </a:pPr>
            <a:r>
              <a:rPr lang="fr-CH" b="1" noProof="0" dirty="0" smtClean="0"/>
              <a:t>Clarification </a:t>
            </a:r>
            <a:r>
              <a:rPr lang="fr-CH" b="1" dirty="0" smtClean="0"/>
              <a:t>des besoins en</a:t>
            </a:r>
            <a:r>
              <a:rPr lang="fr-CH" b="1" noProof="0" dirty="0" smtClean="0"/>
              <a:t> 2006</a:t>
            </a:r>
            <a:endParaRPr lang="fr-CH" noProof="0" dirty="0" smtClean="0"/>
          </a:p>
          <a:p>
            <a:pPr marL="0" indent="0">
              <a:buNone/>
            </a:pPr>
            <a:r>
              <a:rPr lang="fr-CH" noProof="0" dirty="0" smtClean="0"/>
              <a:t>Etude de faisabilité avec </a:t>
            </a:r>
            <a:r>
              <a:rPr lang="fr-CH" dirty="0" smtClean="0"/>
              <a:t>sondage sur l’importance d’une offre de soutien aux médecins</a:t>
            </a:r>
            <a:endParaRPr lang="fr-CH" noProof="0" dirty="0" smtClean="0"/>
          </a:p>
          <a:p>
            <a:pPr marL="0" indent="0">
              <a:buNone/>
            </a:pP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7" name="Textfeld 6"/>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440387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Taux de réponse à l’enquête en ligne</a:t>
            </a:r>
            <a:endParaRPr lang="fr-CH" b="1"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658546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
        <p:nvSpPr>
          <p:cNvPr id="3" name="ZoneTexte 2"/>
          <p:cNvSpPr txBox="1"/>
          <p:nvPr/>
        </p:nvSpPr>
        <p:spPr>
          <a:xfrm>
            <a:off x="1543125" y="2780928"/>
            <a:ext cx="1584176" cy="646331"/>
          </a:xfrm>
          <a:prstGeom prst="rect">
            <a:avLst/>
          </a:prstGeom>
          <a:solidFill>
            <a:schemeClr val="bg1"/>
          </a:solidFill>
        </p:spPr>
        <p:txBody>
          <a:bodyPr wrap="square" rtlCol="0">
            <a:spAutoFit/>
          </a:bodyPr>
          <a:lstStyle/>
          <a:p>
            <a:r>
              <a:rPr lang="fr-CH" dirty="0" smtClean="0"/>
              <a:t>E-mails envoyés</a:t>
            </a:r>
            <a:endParaRPr lang="fr-CH" dirty="0"/>
          </a:p>
        </p:txBody>
      </p:sp>
      <p:sp>
        <p:nvSpPr>
          <p:cNvPr id="5" name="ZoneTexte 4"/>
          <p:cNvSpPr txBox="1"/>
          <p:nvPr/>
        </p:nvSpPr>
        <p:spPr>
          <a:xfrm>
            <a:off x="1403648" y="3709789"/>
            <a:ext cx="1944216" cy="646331"/>
          </a:xfrm>
          <a:prstGeom prst="rect">
            <a:avLst/>
          </a:prstGeom>
          <a:solidFill>
            <a:schemeClr val="bg1"/>
          </a:solidFill>
        </p:spPr>
        <p:txBody>
          <a:bodyPr wrap="square" rtlCol="0">
            <a:spAutoFit/>
          </a:bodyPr>
          <a:lstStyle/>
          <a:p>
            <a:r>
              <a:rPr lang="fr-CH" dirty="0" smtClean="0"/>
              <a:t>Questionnaire commencé</a:t>
            </a:r>
            <a:endParaRPr lang="fr-CH" dirty="0"/>
          </a:p>
        </p:txBody>
      </p:sp>
      <p:sp>
        <p:nvSpPr>
          <p:cNvPr id="7" name="ZoneTexte 6"/>
          <p:cNvSpPr txBox="1"/>
          <p:nvPr/>
        </p:nvSpPr>
        <p:spPr>
          <a:xfrm>
            <a:off x="1302718" y="4509120"/>
            <a:ext cx="2160240" cy="646331"/>
          </a:xfrm>
          <a:prstGeom prst="rect">
            <a:avLst/>
          </a:prstGeom>
          <a:solidFill>
            <a:schemeClr val="bg1"/>
          </a:solidFill>
        </p:spPr>
        <p:txBody>
          <a:bodyPr wrap="square" rtlCol="0">
            <a:spAutoFit/>
          </a:bodyPr>
          <a:lstStyle/>
          <a:p>
            <a:r>
              <a:rPr lang="fr-CH" dirty="0" smtClean="0"/>
              <a:t>Questionnaire rempli entièrement</a:t>
            </a:r>
            <a:endParaRPr lang="fr-CH" dirty="0"/>
          </a:p>
        </p:txBody>
      </p:sp>
      <p:sp>
        <p:nvSpPr>
          <p:cNvPr id="8" name="ZoneTexte 7"/>
          <p:cNvSpPr txBox="1"/>
          <p:nvPr/>
        </p:nvSpPr>
        <p:spPr>
          <a:xfrm>
            <a:off x="2195736" y="5476582"/>
            <a:ext cx="1086086" cy="369332"/>
          </a:xfrm>
          <a:prstGeom prst="rect">
            <a:avLst/>
          </a:prstGeom>
          <a:solidFill>
            <a:schemeClr val="bg1"/>
          </a:solidFill>
        </p:spPr>
        <p:txBody>
          <a:bodyPr wrap="square" rtlCol="0">
            <a:spAutoFit/>
          </a:bodyPr>
          <a:lstStyle/>
          <a:p>
            <a:r>
              <a:rPr lang="fr-CH" dirty="0" smtClean="0"/>
              <a:t>temps</a:t>
            </a:r>
            <a:endParaRPr lang="fr-CH" dirty="0"/>
          </a:p>
        </p:txBody>
      </p:sp>
      <p:sp>
        <p:nvSpPr>
          <p:cNvPr id="9" name="ZoneTexte 8"/>
          <p:cNvSpPr txBox="1"/>
          <p:nvPr/>
        </p:nvSpPr>
        <p:spPr>
          <a:xfrm>
            <a:off x="3612403" y="2060848"/>
            <a:ext cx="1175621" cy="369332"/>
          </a:xfrm>
          <a:prstGeom prst="rect">
            <a:avLst/>
          </a:prstGeom>
          <a:solidFill>
            <a:schemeClr val="bg1"/>
          </a:solidFill>
        </p:spPr>
        <p:txBody>
          <a:bodyPr wrap="square" rtlCol="0">
            <a:spAutoFit/>
          </a:bodyPr>
          <a:lstStyle/>
          <a:p>
            <a:r>
              <a:rPr lang="fr-CH" dirty="0" smtClean="0"/>
              <a:t>allemand</a:t>
            </a:r>
            <a:endParaRPr lang="fr-CH" dirty="0"/>
          </a:p>
        </p:txBody>
      </p:sp>
      <p:sp>
        <p:nvSpPr>
          <p:cNvPr id="10" name="ZoneTexte 9"/>
          <p:cNvSpPr txBox="1"/>
          <p:nvPr/>
        </p:nvSpPr>
        <p:spPr>
          <a:xfrm>
            <a:off x="5004048" y="2087037"/>
            <a:ext cx="1584176" cy="369332"/>
          </a:xfrm>
          <a:prstGeom prst="rect">
            <a:avLst/>
          </a:prstGeom>
          <a:solidFill>
            <a:schemeClr val="bg1"/>
          </a:solidFill>
        </p:spPr>
        <p:txBody>
          <a:bodyPr wrap="square" rtlCol="0">
            <a:spAutoFit/>
          </a:bodyPr>
          <a:lstStyle/>
          <a:p>
            <a:r>
              <a:rPr lang="fr-CH" dirty="0" smtClean="0"/>
              <a:t>français</a:t>
            </a:r>
            <a:endParaRPr lang="fr-CH" dirty="0"/>
          </a:p>
        </p:txBody>
      </p:sp>
    </p:spTree>
    <p:extLst>
      <p:ext uri="{BB962C8B-B14F-4D97-AF65-F5344CB8AC3E}">
        <p14:creationId xmlns:p14="http://schemas.microsoft.com/office/powerpoint/2010/main" val="4090921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Résultats de l’enquête I</a:t>
            </a:r>
            <a:endParaRPr lang="fr-CH" b="1" noProof="0" dirty="0"/>
          </a:p>
        </p:txBody>
      </p:sp>
      <p:sp>
        <p:nvSpPr>
          <p:cNvPr id="3" name="Inhaltsplatzhalter 2"/>
          <p:cNvSpPr>
            <a:spLocks noGrp="1"/>
          </p:cNvSpPr>
          <p:nvPr>
            <p:ph idx="1"/>
          </p:nvPr>
        </p:nvSpPr>
        <p:spPr/>
        <p:txBody>
          <a:bodyPr/>
          <a:lstStyle/>
          <a:p>
            <a:pPr>
              <a:lnSpc>
                <a:spcPts val="2500"/>
              </a:lnSpc>
              <a:buNone/>
              <a:tabLst>
                <a:tab pos="6551613" algn="l"/>
              </a:tabLst>
            </a:pPr>
            <a:r>
              <a:rPr lang="fr-CH" sz="1800" noProof="0" dirty="0" smtClean="0"/>
              <a:t>Plutôt important à très important (N = 3347):</a:t>
            </a:r>
          </a:p>
          <a:p>
            <a:pPr marL="285750" indent="-285750">
              <a:lnSpc>
                <a:spcPts val="2500"/>
              </a:lnSpc>
              <a:tabLst>
                <a:tab pos="6551613" algn="l"/>
              </a:tabLst>
            </a:pPr>
            <a:r>
              <a:rPr lang="fr-CH" sz="1800" dirty="0" smtClean="0">
                <a:solidFill>
                  <a:srgbClr val="FF3300"/>
                </a:solidFill>
              </a:rPr>
              <a:t>Offre de conseil</a:t>
            </a:r>
            <a:r>
              <a:rPr lang="fr-CH" sz="1800" noProof="0" dirty="0" smtClean="0">
                <a:solidFill>
                  <a:srgbClr val="FF3300"/>
                </a:solidFill>
              </a:rPr>
              <a:t> non contraignant pour les médecins		</a:t>
            </a:r>
            <a:r>
              <a:rPr lang="fr-CH" sz="1800" b="1" noProof="0" dirty="0" smtClean="0"/>
              <a:t>92%</a:t>
            </a:r>
          </a:p>
          <a:p>
            <a:pPr marL="285750" indent="-285750">
              <a:lnSpc>
                <a:spcPts val="2500"/>
              </a:lnSpc>
              <a:tabLst>
                <a:tab pos="6551613" algn="l"/>
              </a:tabLst>
            </a:pPr>
            <a:r>
              <a:rPr lang="fr-CH" sz="1800" noProof="0" dirty="0" smtClean="0">
                <a:solidFill>
                  <a:srgbClr val="FF3300"/>
                </a:solidFill>
              </a:rPr>
              <a:t>Coaching/groupe de parole pour médecins		</a:t>
            </a:r>
            <a:r>
              <a:rPr lang="fr-CH" sz="1800" b="1" noProof="0" dirty="0" smtClean="0"/>
              <a:t>91%</a:t>
            </a:r>
          </a:p>
          <a:p>
            <a:pPr marL="285750" indent="-285750">
              <a:lnSpc>
                <a:spcPts val="2500"/>
              </a:lnSpc>
              <a:tabLst>
                <a:tab pos="6551613" algn="l"/>
              </a:tabLst>
            </a:pPr>
            <a:r>
              <a:rPr lang="fr-CH" sz="1800" noProof="0" dirty="0" smtClean="0">
                <a:solidFill>
                  <a:srgbClr val="FF3300"/>
                </a:solidFill>
              </a:rPr>
              <a:t>Pools de médecins à proposer 		</a:t>
            </a:r>
            <a:r>
              <a:rPr lang="fr-CH" sz="1800" b="1" noProof="0" dirty="0" smtClean="0"/>
              <a:t>80%</a:t>
            </a:r>
          </a:p>
          <a:p>
            <a:pPr marL="285750" indent="-285750">
              <a:lnSpc>
                <a:spcPts val="2500"/>
              </a:lnSpc>
              <a:tabLst>
                <a:tab pos="6551613" algn="l"/>
              </a:tabLst>
            </a:pPr>
            <a:r>
              <a:rPr lang="fr-CH" sz="1800" dirty="0" smtClean="0"/>
              <a:t>Contrôle de médecins en cas d’indices concrets</a:t>
            </a:r>
            <a:r>
              <a:rPr lang="fr-CH" sz="1800" noProof="0" dirty="0" smtClean="0"/>
              <a:t>		71%</a:t>
            </a:r>
          </a:p>
          <a:p>
            <a:pPr marL="285750" indent="-285750">
              <a:lnSpc>
                <a:spcPts val="2500"/>
              </a:lnSpc>
              <a:tabLst>
                <a:tab pos="6551613" algn="l"/>
              </a:tabLst>
            </a:pPr>
            <a:r>
              <a:rPr lang="fr-CH" sz="1800" dirty="0" smtClean="0"/>
              <a:t>Mise en place de mesures</a:t>
            </a:r>
            <a:r>
              <a:rPr lang="fr-CH" sz="1800" noProof="0" dirty="0" smtClean="0"/>
              <a:t> 		67%</a:t>
            </a:r>
          </a:p>
          <a:p>
            <a:pPr marL="285750" indent="-285750">
              <a:lnSpc>
                <a:spcPts val="2500"/>
              </a:lnSpc>
              <a:tabLst>
                <a:tab pos="6551613" algn="l"/>
              </a:tabLst>
            </a:pPr>
            <a:r>
              <a:rPr lang="fr-CH" sz="1800" noProof="0" dirty="0" smtClean="0"/>
              <a:t>Offre de soutien aux patients </a:t>
            </a:r>
          </a:p>
          <a:p>
            <a:pPr marL="815975" lvl="1">
              <a:lnSpc>
                <a:spcPts val="2500"/>
              </a:lnSpc>
              <a:buFont typeface="Arial" pitchFamily="34" charset="0"/>
              <a:buChar char="•"/>
              <a:tabLst>
                <a:tab pos="6551613" algn="l"/>
              </a:tabLst>
            </a:pPr>
            <a:r>
              <a:rPr lang="fr-CH" sz="1800" noProof="0" dirty="0" smtClean="0"/>
              <a:t>et aux collaborateurs</a:t>
            </a:r>
            <a:r>
              <a:rPr lang="fr-CH" sz="1600" noProof="0" dirty="0" smtClean="0"/>
              <a:t> 		59%</a:t>
            </a:r>
          </a:p>
          <a:p>
            <a:pPr marL="285750" indent="-285750">
              <a:lnSpc>
                <a:spcPts val="2500"/>
              </a:lnSpc>
              <a:tabLst>
                <a:tab pos="6551613" algn="l"/>
              </a:tabLst>
            </a:pPr>
            <a:r>
              <a:rPr lang="fr-CH" sz="1800" dirty="0" smtClean="0"/>
              <a:t>Transfert/placement des patients et des collaborateurs</a:t>
            </a:r>
            <a:r>
              <a:rPr lang="fr-CH" sz="1800" noProof="0" dirty="0" smtClean="0"/>
              <a:t> 		56%</a:t>
            </a:r>
          </a:p>
          <a:p>
            <a:pPr marL="285750" indent="-285750">
              <a:lnSpc>
                <a:spcPts val="2500"/>
              </a:lnSpc>
              <a:tabLst>
                <a:tab pos="6551613" algn="l"/>
              </a:tabLst>
            </a:pPr>
            <a:r>
              <a:rPr lang="fr-CH" sz="1800" noProof="0" dirty="0" smtClean="0"/>
              <a:t>Point de contact pour les patients/collaborateurs 		59%</a:t>
            </a:r>
          </a:p>
          <a:p>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185927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dirty="0"/>
              <a:t>Résultats de l’enquête </a:t>
            </a:r>
            <a:r>
              <a:rPr lang="fr-CH" b="1" dirty="0" smtClean="0"/>
              <a:t>II</a:t>
            </a:r>
            <a:endParaRPr lang="fr-CH" b="1" noProof="0" dirty="0"/>
          </a:p>
        </p:txBody>
      </p:sp>
      <p:sp>
        <p:nvSpPr>
          <p:cNvPr id="3" name="Inhaltsplatzhalter 2"/>
          <p:cNvSpPr>
            <a:spLocks noGrp="1"/>
          </p:cNvSpPr>
          <p:nvPr>
            <p:ph idx="1"/>
          </p:nvPr>
        </p:nvSpPr>
        <p:spPr/>
        <p:txBody>
          <a:bodyPr>
            <a:normAutofit fontScale="85000" lnSpcReduction="10000"/>
          </a:bodyPr>
          <a:lstStyle/>
          <a:p>
            <a:pPr>
              <a:buNone/>
              <a:tabLst>
                <a:tab pos="2954338" algn="l"/>
                <a:tab pos="6008688" algn="l"/>
              </a:tabLst>
            </a:pPr>
            <a:r>
              <a:rPr lang="fr-CH" noProof="0" dirty="0" smtClean="0"/>
              <a:t>Besoin de ReMed		N = 3091</a:t>
            </a:r>
          </a:p>
          <a:p>
            <a:pPr>
              <a:buNone/>
              <a:tabLst>
                <a:tab pos="2954338" algn="l"/>
                <a:tab pos="6008688" algn="l"/>
              </a:tabLst>
            </a:pPr>
            <a:endParaRPr lang="fr-CH" noProof="0" dirty="0" smtClean="0"/>
          </a:p>
          <a:p>
            <a:pPr>
              <a:tabLst>
                <a:tab pos="2954338" algn="l"/>
                <a:tab pos="6008688" algn="l"/>
              </a:tabLst>
            </a:pPr>
            <a:r>
              <a:rPr lang="fr-CH" noProof="0" dirty="0" smtClean="0"/>
              <a:t>Plutôt important 	44%	= 56 %</a:t>
            </a:r>
          </a:p>
          <a:p>
            <a:pPr>
              <a:tabLst>
                <a:tab pos="2954338" algn="l"/>
                <a:tab pos="6008688" algn="l"/>
              </a:tabLst>
            </a:pPr>
            <a:r>
              <a:rPr lang="fr-CH" noProof="0" dirty="0" smtClean="0"/>
              <a:t>Très important	12%</a:t>
            </a:r>
          </a:p>
          <a:p>
            <a:pPr>
              <a:tabLst>
                <a:tab pos="2954338" algn="l"/>
                <a:tab pos="6008688" algn="l"/>
              </a:tabLst>
            </a:pPr>
            <a:endParaRPr lang="fr-CH" noProof="0" dirty="0" smtClean="0"/>
          </a:p>
          <a:p>
            <a:pPr>
              <a:tabLst>
                <a:tab pos="2954338" algn="l"/>
                <a:tab pos="6008688" algn="l"/>
              </a:tabLst>
            </a:pPr>
            <a:r>
              <a:rPr lang="fr-CH" noProof="0" dirty="0" smtClean="0"/>
              <a:t>Ne se prononce pas 7%</a:t>
            </a:r>
          </a:p>
          <a:p>
            <a:pPr>
              <a:tabLst>
                <a:tab pos="2954338" algn="l"/>
                <a:tab pos="6008688" algn="l"/>
              </a:tabLst>
            </a:pPr>
            <a:endParaRPr lang="fr-CH" noProof="0" dirty="0" smtClean="0"/>
          </a:p>
          <a:p>
            <a:pPr>
              <a:tabLst>
                <a:tab pos="2954338" algn="l"/>
                <a:tab pos="6008688" algn="l"/>
              </a:tabLst>
            </a:pPr>
            <a:r>
              <a:rPr lang="fr-CH" noProof="0" dirty="0" smtClean="0"/>
              <a:t>Plutôt minime	33%	= 37 %	</a:t>
            </a:r>
          </a:p>
          <a:p>
            <a:pPr>
              <a:tabLst>
                <a:tab pos="2954338" algn="l"/>
                <a:tab pos="6008688" algn="l"/>
              </a:tabLst>
            </a:pPr>
            <a:r>
              <a:rPr lang="fr-CH" noProof="0" dirty="0" smtClean="0"/>
              <a:t>Très minime	4%	</a:t>
            </a:r>
          </a:p>
          <a:p>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4273598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29600" cy="576064"/>
          </a:xfrm>
        </p:spPr>
        <p:txBody>
          <a:bodyPr>
            <a:normAutofit fontScale="90000"/>
          </a:bodyPr>
          <a:lstStyle/>
          <a:p>
            <a:pPr algn="l"/>
            <a:r>
              <a:rPr lang="fr-CH" b="1" dirty="0"/>
              <a:t>E</a:t>
            </a:r>
            <a:r>
              <a:rPr lang="fr-CH" b="1" dirty="0" smtClean="0"/>
              <a:t>nquête</a:t>
            </a:r>
            <a:r>
              <a:rPr lang="fr-CH" b="1" spc="-150" dirty="0" smtClean="0"/>
              <a:t> en ligne</a:t>
            </a:r>
            <a:r>
              <a:rPr lang="fr-CH" b="1" spc="-150" noProof="0" dirty="0" smtClean="0"/>
              <a:t> – exemple de question</a:t>
            </a:r>
            <a:endParaRPr lang="fr-CH" b="1" spc="-150" noProof="0" dirty="0"/>
          </a:p>
        </p:txBody>
      </p:sp>
      <p:sp>
        <p:nvSpPr>
          <p:cNvPr id="3" name="Inhaltsplatzhalter 2"/>
          <p:cNvSpPr>
            <a:spLocks noGrp="1"/>
          </p:cNvSpPr>
          <p:nvPr>
            <p:ph idx="1"/>
          </p:nvPr>
        </p:nvSpPr>
        <p:spPr>
          <a:xfrm>
            <a:off x="457200" y="1556792"/>
            <a:ext cx="8229600" cy="4752528"/>
          </a:xfrm>
        </p:spPr>
        <p:txBody>
          <a:bodyPr>
            <a:noAutofit/>
          </a:bodyPr>
          <a:lstStyle/>
          <a:p>
            <a:pPr>
              <a:buNone/>
            </a:pPr>
            <a:r>
              <a:rPr lang="fr-CH" sz="1600" i="1" noProof="0" dirty="0" smtClean="0"/>
              <a:t>Vous trouverez ci-dessous une liste des tâches qu’un tel réseau de soutien pourraient accomplir.</a:t>
            </a:r>
          </a:p>
          <a:p>
            <a:pPr>
              <a:buNone/>
            </a:pPr>
            <a:r>
              <a:rPr lang="fr-CH" sz="1600" i="1" noProof="0" dirty="0" smtClean="0"/>
              <a:t>(échelle d’importance de 1 à 4)</a:t>
            </a:r>
            <a:endParaRPr lang="fr-CH" sz="1600" noProof="0" dirty="0" smtClean="0"/>
          </a:p>
          <a:p>
            <a:pPr marL="285750" indent="-285750"/>
            <a:r>
              <a:rPr lang="fr-CH" sz="1600" dirty="0" smtClean="0"/>
              <a:t>Conseil </a:t>
            </a:r>
            <a:r>
              <a:rPr lang="fr-CH" sz="1600" noProof="0" dirty="0" smtClean="0"/>
              <a:t>non contraignant aux médecins en situation personnelles-professionnelles difficiles</a:t>
            </a:r>
          </a:p>
          <a:p>
            <a:pPr marL="285750" indent="-285750"/>
            <a:r>
              <a:rPr lang="fr-CH" sz="1600" noProof="0" dirty="0" smtClean="0"/>
              <a:t>Point de contact pour les patients et collaborateurs des médecins concernés</a:t>
            </a:r>
          </a:p>
          <a:p>
            <a:pPr marL="285750" indent="-285750"/>
            <a:r>
              <a:rPr lang="fr-CH" sz="1600" noProof="0" dirty="0" smtClean="0"/>
              <a:t>Soutien (coaching) </a:t>
            </a:r>
            <a:r>
              <a:rPr lang="fr-CH" sz="1600" dirty="0"/>
              <a:t>aux médecins en situation </a:t>
            </a:r>
            <a:r>
              <a:rPr lang="fr-CH" sz="1600" dirty="0" smtClean="0"/>
              <a:t>personnelles-professionnelles difficiles</a:t>
            </a:r>
            <a:endParaRPr lang="fr-CH" sz="1600" noProof="0" dirty="0" smtClean="0"/>
          </a:p>
          <a:p>
            <a:pPr marL="285750" indent="-285750"/>
            <a:r>
              <a:rPr lang="fr-CH" sz="1600" noProof="0" dirty="0" smtClean="0"/>
              <a:t>Mise à disposition d’offres de soutien aux patients et collaborateurs </a:t>
            </a:r>
            <a:r>
              <a:rPr lang="fr-CH" sz="1600" dirty="0"/>
              <a:t>des médecins concernés </a:t>
            </a:r>
            <a:endParaRPr lang="fr-CH" sz="1600" noProof="0" dirty="0" smtClean="0"/>
          </a:p>
          <a:p>
            <a:pPr marL="285750" indent="-285750"/>
            <a:r>
              <a:rPr lang="fr-CH" sz="1600" noProof="0" dirty="0" smtClean="0"/>
              <a:t>Rediriger les </a:t>
            </a:r>
            <a:r>
              <a:rPr lang="fr-CH" sz="1600" dirty="0" smtClean="0"/>
              <a:t>médecins </a:t>
            </a:r>
            <a:r>
              <a:rPr lang="fr-CH" sz="1600" dirty="0"/>
              <a:t>en situation personnelles-professionnelles </a:t>
            </a:r>
            <a:r>
              <a:rPr lang="fr-CH" sz="1600" dirty="0" smtClean="0"/>
              <a:t>vers des collègues spécialisés ou des experts</a:t>
            </a:r>
            <a:endParaRPr lang="fr-CH" sz="1600" noProof="0" dirty="0" smtClean="0"/>
          </a:p>
          <a:p>
            <a:pPr marL="285750" indent="-285750"/>
            <a:r>
              <a:rPr lang="fr-CH" sz="1600" noProof="0" dirty="0" smtClean="0"/>
              <a:t>Rediriger les </a:t>
            </a:r>
            <a:r>
              <a:rPr lang="fr-CH" sz="1600" dirty="0" smtClean="0"/>
              <a:t>patients et les collaborateurs des médecins concernés vers les offices spécialisés appropriés </a:t>
            </a:r>
            <a:endParaRPr lang="fr-CH" sz="1600" noProof="0" dirty="0" smtClean="0"/>
          </a:p>
          <a:p>
            <a:pPr marL="285750" indent="-285750"/>
            <a:r>
              <a:rPr lang="fr-CH" sz="1600" noProof="0" dirty="0" smtClean="0"/>
              <a:t>Contrôle des médecins en présence d’indices concrets de la limitation de leurs compétences professionnelles </a:t>
            </a:r>
          </a:p>
          <a:p>
            <a:pPr marL="285750" indent="-285750"/>
            <a:r>
              <a:rPr lang="fr-CH" sz="1600" noProof="0" dirty="0" smtClean="0"/>
              <a:t>Mise en place de mesure si le conseil et le soutien ne se sont pas conclu par un succès</a:t>
            </a:r>
          </a:p>
          <a:p>
            <a:endParaRPr lang="fr-CH" sz="1600"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16785854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Evaluation 2015 -2016</a:t>
            </a:r>
            <a:endParaRPr lang="fr-CH" b="1" noProof="0" dirty="0"/>
          </a:p>
        </p:txBody>
      </p:sp>
      <p:sp>
        <p:nvSpPr>
          <p:cNvPr id="3" name="Inhaltsplatzhalter 2"/>
          <p:cNvSpPr>
            <a:spLocks noGrp="1"/>
          </p:cNvSpPr>
          <p:nvPr>
            <p:ph idx="1"/>
          </p:nvPr>
        </p:nvSpPr>
        <p:spPr/>
        <p:txBody>
          <a:bodyPr/>
          <a:lstStyle/>
          <a:p>
            <a:pPr marL="0" indent="0">
              <a:buNone/>
            </a:pPr>
            <a:endParaRPr lang="fr-CH" noProof="0" dirty="0" smtClean="0"/>
          </a:p>
          <a:p>
            <a:pPr marL="0" indent="0">
              <a:buNone/>
            </a:pPr>
            <a:r>
              <a:rPr lang="fr-CH" noProof="0" dirty="0" smtClean="0"/>
              <a:t>Examen du programme ReMed: efficience, efficacité, pertinence et adéquation – avec les conséquences et les recommandations qui en découlent</a:t>
            </a:r>
          </a:p>
          <a:p>
            <a:pPr marL="0" indent="0">
              <a:buNone/>
            </a:pP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61925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53336"/>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3" name="Tabelle 2"/>
          <p:cNvGraphicFramePr>
            <a:graphicFrameLocks noGrp="1"/>
          </p:cNvGraphicFramePr>
          <p:nvPr>
            <p:extLst>
              <p:ext uri="{D42A27DB-BD31-4B8C-83A1-F6EECF244321}">
                <p14:modId xmlns:p14="http://schemas.microsoft.com/office/powerpoint/2010/main" val="235185512"/>
              </p:ext>
            </p:extLst>
          </p:nvPr>
        </p:nvGraphicFramePr>
        <p:xfrm>
          <a:off x="251520" y="836706"/>
          <a:ext cx="8712970" cy="5400605"/>
        </p:xfrm>
        <a:graphic>
          <a:graphicData uri="http://schemas.openxmlformats.org/drawingml/2006/table">
            <a:tbl>
              <a:tblPr/>
              <a:tblGrid>
                <a:gridCol w="1742594"/>
                <a:gridCol w="1742594"/>
                <a:gridCol w="1742594"/>
                <a:gridCol w="1742594"/>
                <a:gridCol w="1742594"/>
              </a:tblGrid>
              <a:tr h="308606">
                <a:tc>
                  <a:txBody>
                    <a:bodyPr/>
                    <a:lstStyle/>
                    <a:p>
                      <a:pPr algn="l" fontAlgn="b"/>
                      <a:r>
                        <a:rPr lang="de-CH" sz="1000" b="1" i="0" u="none" strike="noStrike">
                          <a:solidFill>
                            <a:srgbClr val="000000"/>
                          </a:solidFill>
                          <a:effectLst/>
                          <a:latin typeface="Calibri"/>
                        </a:rPr>
                        <a:t>modèle d'efficacité</a:t>
                      </a: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CH" sz="700" b="0" i="0" u="none" strike="noStrike">
                        <a:solidFill>
                          <a:srgbClr val="000000"/>
                        </a:solidFill>
                        <a:effectLst/>
                        <a:latin typeface="Calibri"/>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CH" sz="700" b="0" i="0" u="none" strike="noStrike">
                        <a:solidFill>
                          <a:srgbClr val="000000"/>
                        </a:solidFill>
                        <a:effectLst/>
                        <a:latin typeface="Calibri"/>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CH" sz="700" b="0" i="0" u="none" strike="noStrike">
                        <a:solidFill>
                          <a:srgbClr val="000000"/>
                        </a:solidFill>
                        <a:effectLst/>
                        <a:latin typeface="Calibri"/>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de-CH" sz="700" b="0" i="0" u="none" strike="noStrike">
                        <a:solidFill>
                          <a:srgbClr val="000000"/>
                        </a:solidFill>
                        <a:effectLst/>
                        <a:latin typeface="Calibri"/>
                      </a:endParaRPr>
                    </a:p>
                  </a:txBody>
                  <a:tcPr marL="6158" marR="6158" marT="6158" marB="0" anchor="b">
                    <a:lnL>
                      <a:noFill/>
                    </a:lnL>
                    <a:lnR>
                      <a:noFill/>
                    </a:lnR>
                    <a:lnT>
                      <a:noFill/>
                    </a:lnT>
                    <a:lnB w="6350" cap="flat" cmpd="sng" algn="ctr">
                      <a:solidFill>
                        <a:srgbClr val="000000"/>
                      </a:solidFill>
                      <a:prstDash val="solid"/>
                      <a:round/>
                      <a:headEnd type="none" w="med" len="med"/>
                      <a:tailEnd type="none" w="med" len="med"/>
                    </a:lnB>
                  </a:tcPr>
                </a:tc>
              </a:tr>
              <a:tr h="308606">
                <a:tc gridSpan="2">
                  <a:txBody>
                    <a:bodyPr/>
                    <a:lstStyle/>
                    <a:p>
                      <a:pPr algn="ctr" fontAlgn="ctr"/>
                      <a:r>
                        <a:rPr lang="de-CH" sz="800" b="0" i="0" u="none" strike="noStrike">
                          <a:solidFill>
                            <a:srgbClr val="FFFFFF"/>
                          </a:solidFill>
                          <a:effectLst/>
                          <a:latin typeface="Arial"/>
                        </a:rPr>
                        <a:t>Input</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B78"/>
                    </a:solidFill>
                  </a:tcPr>
                </a:tc>
                <a:tc hMerge="1">
                  <a:txBody>
                    <a:bodyPr/>
                    <a:lstStyle/>
                    <a:p>
                      <a:endParaRPr lang="de-CH"/>
                    </a:p>
                  </a:txBody>
                  <a:tcPr/>
                </a:tc>
                <a:tc gridSpan="3">
                  <a:txBody>
                    <a:bodyPr/>
                    <a:lstStyle/>
                    <a:p>
                      <a:pPr algn="ctr" fontAlgn="ctr"/>
                      <a:r>
                        <a:rPr lang="de-CH" sz="800" b="0" i="0" u="none" strike="noStrike">
                          <a:solidFill>
                            <a:srgbClr val="FFFFFF"/>
                          </a:solidFill>
                          <a:effectLst/>
                          <a:latin typeface="Arial"/>
                        </a:rPr>
                        <a:t>Résultats et effets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B78"/>
                    </a:solidFill>
                  </a:tcPr>
                </a:tc>
                <a:tc hMerge="1">
                  <a:txBody>
                    <a:bodyPr/>
                    <a:lstStyle/>
                    <a:p>
                      <a:endParaRPr lang="de-CH"/>
                    </a:p>
                  </a:txBody>
                  <a:tcPr/>
                </a:tc>
                <a:tc hMerge="1">
                  <a:txBody>
                    <a:bodyPr/>
                    <a:lstStyle/>
                    <a:p>
                      <a:endParaRPr lang="de-CH"/>
                    </a:p>
                  </a:txBody>
                  <a:tcPr/>
                </a:tc>
              </a:tr>
              <a:tr h="308606">
                <a:tc>
                  <a:txBody>
                    <a:bodyPr/>
                    <a:lstStyle/>
                    <a:p>
                      <a:pPr algn="ctr" fontAlgn="ctr"/>
                      <a:r>
                        <a:rPr lang="fr-CH" sz="800" b="0" i="0" u="none" strike="noStrike">
                          <a:solidFill>
                            <a:srgbClr val="FFFFFF"/>
                          </a:solidFill>
                          <a:effectLst/>
                          <a:latin typeface="Arial"/>
                        </a:rPr>
                        <a:t>Ressources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B78"/>
                    </a:solidFill>
                  </a:tcPr>
                </a:tc>
                <a:tc>
                  <a:txBody>
                    <a:bodyPr/>
                    <a:lstStyle/>
                    <a:p>
                      <a:pPr algn="ctr" fontAlgn="ctr"/>
                      <a:r>
                        <a:rPr lang="fr-CH" sz="800" b="0" i="0" u="none" strike="noStrike">
                          <a:solidFill>
                            <a:srgbClr val="FFFFFF"/>
                          </a:solidFill>
                          <a:effectLst/>
                          <a:latin typeface="Arial"/>
                        </a:rPr>
                        <a:t>Activités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B78"/>
                    </a:solidFill>
                  </a:tcPr>
                </a:tc>
                <a:tc>
                  <a:txBody>
                    <a:bodyPr/>
                    <a:lstStyle/>
                    <a:p>
                      <a:pPr algn="ctr" fontAlgn="ctr"/>
                      <a:r>
                        <a:rPr lang="de-CH" sz="800" b="0" i="0" u="none" strike="noStrike">
                          <a:solidFill>
                            <a:srgbClr val="FFFFFF"/>
                          </a:solidFill>
                          <a:effectLst/>
                          <a:latin typeface="Arial"/>
                        </a:rPr>
                        <a:t>Output</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B78"/>
                    </a:solidFill>
                  </a:tcPr>
                </a:tc>
                <a:tc>
                  <a:txBody>
                    <a:bodyPr/>
                    <a:lstStyle/>
                    <a:p>
                      <a:pPr algn="ctr" fontAlgn="ctr"/>
                      <a:r>
                        <a:rPr lang="de-CH" sz="800" b="0" i="0" u="none" strike="noStrike">
                          <a:solidFill>
                            <a:srgbClr val="FFFFFF"/>
                          </a:solidFill>
                          <a:effectLst/>
                          <a:latin typeface="Arial"/>
                        </a:rPr>
                        <a:t>Outcome</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B78"/>
                    </a:solidFill>
                  </a:tcPr>
                </a:tc>
                <a:tc>
                  <a:txBody>
                    <a:bodyPr/>
                    <a:lstStyle/>
                    <a:p>
                      <a:pPr algn="ctr" fontAlgn="ctr"/>
                      <a:r>
                        <a:rPr lang="de-CH" sz="800" b="0" i="0" u="none" strike="noStrike">
                          <a:solidFill>
                            <a:srgbClr val="FFFFFF"/>
                          </a:solidFill>
                          <a:effectLst/>
                          <a:latin typeface="Arial"/>
                        </a:rPr>
                        <a:t>Impact</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9B78"/>
                    </a:solidFill>
                  </a:tcPr>
                </a:tc>
              </a:tr>
              <a:tr h="308606">
                <a:tc>
                  <a:txBody>
                    <a:bodyPr/>
                    <a:lstStyle/>
                    <a:p>
                      <a:pPr algn="l" fontAlgn="ctr"/>
                      <a:r>
                        <a:rPr lang="de-CH" sz="800" b="0" i="0" u="none" strike="noStrike">
                          <a:solidFill>
                            <a:srgbClr val="000000"/>
                          </a:solidFill>
                          <a:effectLst/>
                          <a:latin typeface="Arial"/>
                        </a:rPr>
                        <a:t>Budegt</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a:txBody>
                    <a:bodyPr/>
                    <a:lstStyle/>
                    <a:p>
                      <a:pPr algn="l" fontAlgn="ctr"/>
                      <a:r>
                        <a:rPr lang="de-CH" sz="800" b="0" i="0" u="none" strike="noStrike">
                          <a:solidFill>
                            <a:srgbClr val="000000"/>
                          </a:solidFill>
                          <a:effectLst/>
                          <a:latin typeface="Arial"/>
                        </a:rPr>
                        <a:t>Gestion site internet</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rowSpan="3">
                  <a:txBody>
                    <a:bodyPr/>
                    <a:lstStyle/>
                    <a:p>
                      <a:pPr algn="l" fontAlgn="ctr"/>
                      <a:r>
                        <a:rPr lang="fr-FR" sz="800" b="0" i="0" u="none" strike="noStrike">
                          <a:solidFill>
                            <a:srgbClr val="000000"/>
                          </a:solidFill>
                          <a:effectLst/>
                          <a:latin typeface="Arial"/>
                        </a:rPr>
                        <a:t>Utilisation</a:t>
                      </a:r>
                      <a:br>
                        <a:rPr lang="fr-FR" sz="800" b="0" i="0" u="none" strike="noStrike">
                          <a:solidFill>
                            <a:srgbClr val="000000"/>
                          </a:solidFill>
                          <a:effectLst/>
                          <a:latin typeface="Arial"/>
                        </a:rPr>
                      </a:br>
                      <a:r>
                        <a:rPr lang="fr-FR" sz="800" b="0" i="0" u="none" strike="noStrike">
                          <a:solidFill>
                            <a:srgbClr val="000000"/>
                          </a:solidFill>
                          <a:effectLst/>
                          <a:latin typeface="Arial"/>
                        </a:rPr>
                        <a:t>• Site internet</a:t>
                      </a:r>
                      <a:br>
                        <a:rPr lang="fr-FR" sz="800" b="0" i="0" u="none" strike="noStrike">
                          <a:solidFill>
                            <a:srgbClr val="000000"/>
                          </a:solidFill>
                          <a:effectLst/>
                          <a:latin typeface="Arial"/>
                        </a:rPr>
                      </a:br>
                      <a:r>
                        <a:rPr lang="fr-FR" sz="800" b="0" i="0" u="none" strike="noStrike">
                          <a:solidFill>
                            <a:srgbClr val="000000"/>
                          </a:solidFill>
                          <a:effectLst/>
                          <a:latin typeface="Arial"/>
                        </a:rPr>
                        <a:t>• Moyens de com-munication</a:t>
                      </a:r>
                      <a:br>
                        <a:rPr lang="fr-FR" sz="800" b="0" i="0" u="none" strike="noStrike">
                          <a:solidFill>
                            <a:srgbClr val="000000"/>
                          </a:solidFill>
                          <a:effectLst/>
                          <a:latin typeface="Arial"/>
                        </a:rPr>
                      </a:br>
                      <a:r>
                        <a:rPr lang="fr-FR" sz="800" b="0" i="0" u="none" strike="noStrike">
                          <a:solidFill>
                            <a:srgbClr val="000000"/>
                          </a:solidFill>
                          <a:effectLst/>
                          <a:latin typeface="Arial"/>
                        </a:rPr>
                        <a:t>• Ligne téléphonique</a:t>
                      </a:r>
                      <a:br>
                        <a:rPr lang="fr-FR" sz="800" b="0" i="0" u="none" strike="noStrike">
                          <a:solidFill>
                            <a:srgbClr val="000000"/>
                          </a:solidFill>
                          <a:effectLst/>
                          <a:latin typeface="Arial"/>
                        </a:rPr>
                      </a:br>
                      <a:r>
                        <a:rPr lang="fr-FR" sz="800" b="0" i="0" u="none" strike="noStrike">
                          <a:solidFill>
                            <a:srgbClr val="000000"/>
                          </a:solidFill>
                          <a:effectLst/>
                          <a:latin typeface="Arial"/>
                        </a:rPr>
                        <a:t>• Conseil par e-mail</a:t>
                      </a:r>
                      <a:br>
                        <a:rPr lang="fr-FR" sz="800" b="0" i="0" u="none" strike="noStrike">
                          <a:solidFill>
                            <a:srgbClr val="000000"/>
                          </a:solidFill>
                          <a:effectLst/>
                          <a:latin typeface="Arial"/>
                        </a:rPr>
                      </a:br>
                      <a:endParaRPr lang="fr-FR" sz="800" b="0" i="0" u="none" strike="noStrike">
                        <a:solidFill>
                          <a:srgbClr val="000000"/>
                        </a:solidFill>
                        <a:effectLst/>
                        <a:latin typeface="Arial"/>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rowSpan="3">
                  <a:txBody>
                    <a:bodyPr/>
                    <a:lstStyle/>
                    <a:p>
                      <a:pPr algn="l" fontAlgn="ctr"/>
                      <a:r>
                        <a:rPr lang="fr-FR" sz="800" b="0" i="0" u="none" strike="noStrike">
                          <a:solidFill>
                            <a:srgbClr val="000000"/>
                          </a:solidFill>
                          <a:effectLst/>
                          <a:latin typeface="Arial"/>
                        </a:rPr>
                        <a:t>Les médecins qui sollicitent de l’aide obtiennent un soutien efficace en situa-tion de crise (soutien de crise, groupe de parole, mentoring)</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rowSpan="2">
                  <a:txBody>
                    <a:bodyPr/>
                    <a:lstStyle/>
                    <a:p>
                      <a:pPr algn="l" fontAlgn="ctr"/>
                      <a:r>
                        <a:rPr lang="fr-FR" sz="800" b="0" i="0" u="none" strike="noStrike">
                          <a:solidFill>
                            <a:srgbClr val="000000"/>
                          </a:solidFill>
                          <a:effectLst/>
                          <a:latin typeface="Arial"/>
                        </a:rPr>
                        <a:t>Maintien de la capacité fonctionnelle </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r>
              <a:tr h="308606">
                <a:tc>
                  <a:txBody>
                    <a:bodyPr/>
                    <a:lstStyle/>
                    <a:p>
                      <a:pPr algn="l" fontAlgn="ctr"/>
                      <a:r>
                        <a:rPr lang="de-CH" sz="800" b="0" i="0" u="none" strike="noStrike">
                          <a:solidFill>
                            <a:srgbClr val="000000"/>
                          </a:solidFill>
                          <a:effectLst/>
                          <a:latin typeface="Arial"/>
                        </a:rPr>
                        <a:t>Infrastructure</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a:txBody>
                    <a:bodyPr/>
                    <a:lstStyle/>
                    <a:p>
                      <a:pPr algn="l" fontAlgn="ctr"/>
                      <a:r>
                        <a:rPr lang="fr-FR" sz="800" b="0" i="0" u="none" strike="noStrike">
                          <a:solidFill>
                            <a:srgbClr val="000000"/>
                          </a:solidFill>
                          <a:effectLst/>
                          <a:latin typeface="Arial"/>
                        </a:rPr>
                        <a:t>Mise en place des moyens de communication</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vMerge="1">
                  <a:txBody>
                    <a:bodyPr/>
                    <a:lstStyle/>
                    <a:p>
                      <a:endParaRPr lang="de-CH"/>
                    </a:p>
                  </a:txBody>
                  <a:tcPr/>
                </a:tc>
                <a:tc vMerge="1">
                  <a:txBody>
                    <a:bodyPr/>
                    <a:lstStyle/>
                    <a:p>
                      <a:endParaRPr lang="de-CH"/>
                    </a:p>
                  </a:txBody>
                  <a:tcPr/>
                </a:tc>
                <a:tc vMerge="1">
                  <a:txBody>
                    <a:bodyPr/>
                    <a:lstStyle/>
                    <a:p>
                      <a:endParaRPr lang="de-CH"/>
                    </a:p>
                  </a:txBody>
                  <a:tcPr/>
                </a:tc>
              </a:tr>
              <a:tr h="308606">
                <a:tc>
                  <a:txBody>
                    <a:bodyPr/>
                    <a:lstStyle/>
                    <a:p>
                      <a:pPr algn="l" fontAlgn="ctr"/>
                      <a:r>
                        <a:rPr lang="de-CH" sz="800" b="0" i="0" u="none" strike="noStrike">
                          <a:solidFill>
                            <a:srgbClr val="000000"/>
                          </a:solidFill>
                          <a:effectLst/>
                          <a:latin typeface="Arial"/>
                        </a:rPr>
                        <a:t>Personnel</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a:txBody>
                    <a:bodyPr/>
                    <a:lstStyle/>
                    <a:p>
                      <a:pPr algn="l" fontAlgn="ctr"/>
                      <a:r>
                        <a:rPr lang="fr-FR" sz="800" b="0" i="0" u="none" strike="noStrike">
                          <a:solidFill>
                            <a:srgbClr val="000000"/>
                          </a:solidFill>
                          <a:effectLst/>
                          <a:latin typeface="Arial"/>
                        </a:rPr>
                        <a:t>Traitement des appels de la ligne des médecins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vMerge="1">
                  <a:txBody>
                    <a:bodyPr/>
                    <a:lstStyle/>
                    <a:p>
                      <a:endParaRPr lang="de-CH"/>
                    </a:p>
                  </a:txBody>
                  <a:tcPr/>
                </a:tc>
                <a:tc vMerge="1">
                  <a:txBody>
                    <a:bodyPr/>
                    <a:lstStyle/>
                    <a:p>
                      <a:endParaRPr lang="de-CH"/>
                    </a:p>
                  </a:txBody>
                  <a:tcPr/>
                </a:tc>
                <a:tc rowSpan="2">
                  <a:txBody>
                    <a:bodyPr/>
                    <a:lstStyle/>
                    <a:p>
                      <a:pPr algn="l" fontAlgn="ctr"/>
                      <a:r>
                        <a:rPr lang="fr-FR" sz="800" b="0" i="0" u="none" strike="noStrike">
                          <a:solidFill>
                            <a:srgbClr val="000000"/>
                          </a:solidFill>
                          <a:effectLst/>
                          <a:latin typeface="Arial"/>
                        </a:rPr>
                        <a:t>Garantie de la sécurité des patients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fr-FR" sz="800" b="0" i="0" u="none" strike="noStrike">
                          <a:solidFill>
                            <a:srgbClr val="000000"/>
                          </a:solidFill>
                          <a:effectLst/>
                          <a:latin typeface="Arial"/>
                        </a:rPr>
                        <a:t>Réponse aux courriels des médecins sollicitant de l’aide</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rowSpan="3">
                  <a:txBody>
                    <a:bodyPr/>
                    <a:lstStyle/>
                    <a:p>
                      <a:pPr algn="l" fontAlgn="ctr"/>
                      <a:r>
                        <a:rPr lang="fr-FR" sz="800" b="0" i="0" u="none" strike="noStrike">
                          <a:solidFill>
                            <a:srgbClr val="000000"/>
                          </a:solidFill>
                          <a:effectLst/>
                          <a:latin typeface="Arial"/>
                        </a:rPr>
                        <a:t>Nombre (durée) des pres-tations demandées aux membres du réseau (sou-tien de crise, groupe de parole, mentoring)</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rowSpan="3">
                  <a:txBody>
                    <a:bodyPr/>
                    <a:lstStyle/>
                    <a:p>
                      <a:pPr algn="l" fontAlgn="ctr"/>
                      <a:r>
                        <a:rPr lang="fr-FR" sz="800" b="0" i="0" u="none" strike="noStrike">
                          <a:solidFill>
                            <a:srgbClr val="000000"/>
                          </a:solidFill>
                          <a:effectLst/>
                          <a:latin typeface="Arial"/>
                        </a:rPr>
                        <a:t>Le corps médical est sen-sibilisé à la prévention et à la promotion de la santé</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vMerge="1">
                  <a:txBody>
                    <a:bodyPr/>
                    <a:lstStyle/>
                    <a:p>
                      <a:endParaRPr lang="de-CH"/>
                    </a:p>
                  </a:txBody>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solidFill>
                            <a:srgbClr val="000000"/>
                          </a:solidFill>
                          <a:effectLst/>
                          <a:latin typeface="Arial"/>
                        </a:rPr>
                        <a:t>Mise sur pied d’un réseau (membres et partenaires)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vMerge="1">
                  <a:txBody>
                    <a:bodyPr/>
                    <a:lstStyle/>
                    <a:p>
                      <a:endParaRPr lang="de-CH"/>
                    </a:p>
                  </a:txBody>
                  <a:tcPr/>
                </a:tc>
                <a:tc vMerge="1">
                  <a:txBody>
                    <a:bodyPr/>
                    <a:lstStyle/>
                    <a:p>
                      <a:endParaRPr lang="de-CH"/>
                    </a:p>
                  </a:txBody>
                  <a:tcPr/>
                </a:tc>
                <a:tc rowSpan="2">
                  <a:txBody>
                    <a:bodyPr/>
                    <a:lstStyle/>
                    <a:p>
                      <a:pPr algn="l" fontAlgn="ctr"/>
                      <a:r>
                        <a:rPr lang="fr-FR" sz="800" b="0" i="0" u="none" strike="noStrike">
                          <a:solidFill>
                            <a:srgbClr val="000000"/>
                          </a:solidFill>
                          <a:effectLst/>
                          <a:latin typeface="Arial"/>
                        </a:rPr>
                        <a:t>Encouragement de la qua-lité de la prise en charge médicale</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r>
              <a:tr h="462909">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fr-FR" sz="800" b="0" i="0" u="none" strike="noStrike">
                          <a:solidFill>
                            <a:srgbClr val="000000"/>
                          </a:solidFill>
                          <a:effectLst/>
                          <a:latin typeface="Arial"/>
                        </a:rPr>
                        <a:t>Accompagnement des médecins concernés par les membres du réseau</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vMerge="1">
                  <a:txBody>
                    <a:bodyPr/>
                    <a:lstStyle/>
                    <a:p>
                      <a:endParaRPr lang="de-CH"/>
                    </a:p>
                  </a:txBody>
                  <a:tcPr/>
                </a:tc>
                <a:tc vMerge="1">
                  <a:txBody>
                    <a:bodyPr/>
                    <a:lstStyle/>
                    <a:p>
                      <a:endParaRPr lang="de-CH"/>
                    </a:p>
                  </a:txBody>
                  <a:tcPr/>
                </a:tc>
                <a:tc vMerge="1">
                  <a:txBody>
                    <a:bodyPr/>
                    <a:lstStyle/>
                    <a:p>
                      <a:endParaRPr lang="de-CH"/>
                    </a:p>
                  </a:txBody>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e-CH" sz="800" b="0" i="0" u="none" strike="noStrike">
                          <a:solidFill>
                            <a:srgbClr val="000000"/>
                          </a:solidFill>
                          <a:effectLst/>
                          <a:latin typeface="Arial"/>
                        </a:rPr>
                        <a:t>Théâtre (prévention)</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rowSpan="4">
                  <a:txBody>
                    <a:bodyPr/>
                    <a:lstStyle/>
                    <a:p>
                      <a:pPr algn="l" fontAlgn="ctr"/>
                      <a:r>
                        <a:rPr lang="fr-FR" sz="800" b="0" i="0" u="none" strike="noStrike">
                          <a:solidFill>
                            <a:srgbClr val="000000"/>
                          </a:solidFill>
                          <a:effectLst/>
                          <a:latin typeface="Arial"/>
                        </a:rPr>
                        <a:t>Qualité des prestations fournies</a:t>
                      </a:r>
                      <a:br>
                        <a:rPr lang="fr-FR" sz="800" b="0" i="0" u="none" strike="noStrike">
                          <a:solidFill>
                            <a:srgbClr val="000000"/>
                          </a:solidFill>
                          <a:effectLst/>
                          <a:latin typeface="Arial"/>
                        </a:rPr>
                      </a:br>
                      <a:r>
                        <a:rPr lang="fr-FR" sz="800" b="0" i="0" u="none" strike="noStrike">
                          <a:solidFill>
                            <a:srgbClr val="000000"/>
                          </a:solidFill>
                          <a:effectLst/>
                          <a:latin typeface="Arial"/>
                        </a:rPr>
                        <a:t>• Correspondant au besoin</a:t>
                      </a:r>
                      <a:br>
                        <a:rPr lang="fr-FR" sz="800" b="0" i="0" u="none" strike="noStrike">
                          <a:solidFill>
                            <a:srgbClr val="000000"/>
                          </a:solidFill>
                          <a:effectLst/>
                          <a:latin typeface="Arial"/>
                        </a:rPr>
                      </a:br>
                      <a:r>
                        <a:rPr lang="fr-FR" sz="800" b="0" i="0" u="none" strike="noStrike">
                          <a:solidFill>
                            <a:srgbClr val="000000"/>
                          </a:solidFill>
                          <a:effectLst/>
                          <a:latin typeface="Arial"/>
                        </a:rPr>
                        <a:t>• A bas seuil</a:t>
                      </a:r>
                      <a:br>
                        <a:rPr lang="fr-FR" sz="800" b="0" i="0" u="none" strike="noStrike">
                          <a:solidFill>
                            <a:srgbClr val="000000"/>
                          </a:solidFill>
                          <a:effectLst/>
                          <a:latin typeface="Arial"/>
                        </a:rPr>
                      </a:br>
                      <a:r>
                        <a:rPr lang="fr-FR" sz="800" b="0" i="0" u="none" strike="noStrike">
                          <a:solidFill>
                            <a:srgbClr val="000000"/>
                          </a:solidFill>
                          <a:effectLst/>
                          <a:latin typeface="Arial"/>
                        </a:rPr>
                        <a:t>• Confidentialité</a:t>
                      </a:r>
                      <a:br>
                        <a:rPr lang="fr-FR" sz="800" b="0" i="0" u="none" strike="noStrike">
                          <a:solidFill>
                            <a:srgbClr val="000000"/>
                          </a:solidFill>
                          <a:effectLst/>
                          <a:latin typeface="Arial"/>
                        </a:rPr>
                      </a:br>
                      <a:r>
                        <a:rPr lang="fr-FR" sz="800" b="0" i="0" u="none" strike="noStrike">
                          <a:solidFill>
                            <a:srgbClr val="000000"/>
                          </a:solidFill>
                          <a:effectLst/>
                          <a:latin typeface="Arial"/>
                        </a:rPr>
                        <a:t>• Rapidité des ré-ponses</a:t>
                      </a:r>
                      <a:br>
                        <a:rPr lang="fr-FR" sz="800" b="0" i="0" u="none" strike="noStrike">
                          <a:solidFill>
                            <a:srgbClr val="000000"/>
                          </a:solidFill>
                          <a:effectLst/>
                          <a:latin typeface="Arial"/>
                        </a:rPr>
                      </a:br>
                      <a:r>
                        <a:rPr lang="fr-FR" sz="800" b="0" i="0" u="none" strike="noStrike">
                          <a:solidFill>
                            <a:srgbClr val="000000"/>
                          </a:solidFill>
                          <a:effectLst/>
                          <a:latin typeface="Arial"/>
                        </a:rPr>
                        <a:t>• satisfaction</a:t>
                      </a:r>
                      <a:br>
                        <a:rPr lang="fr-FR" sz="800" b="0" i="0" u="none" strike="noStrike">
                          <a:solidFill>
                            <a:srgbClr val="000000"/>
                          </a:solidFill>
                          <a:effectLst/>
                          <a:latin typeface="Arial"/>
                        </a:rPr>
                      </a:br>
                      <a:endParaRPr lang="fr-FR" sz="800" b="0" i="0" u="none" strike="noStrike">
                        <a:solidFill>
                          <a:srgbClr val="000000"/>
                        </a:solidFill>
                        <a:effectLst/>
                        <a:latin typeface="Arial"/>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rowSpan="3">
                  <a:txBody>
                    <a:bodyPr/>
                    <a:lstStyle/>
                    <a:p>
                      <a:pPr algn="l" fontAlgn="ctr"/>
                      <a:r>
                        <a:rPr lang="fr-FR" sz="800" b="0" i="0" u="none" strike="noStrike">
                          <a:solidFill>
                            <a:srgbClr val="000000"/>
                          </a:solidFill>
                          <a:effectLst/>
                          <a:latin typeface="Arial"/>
                        </a:rPr>
                        <a:t>Une instance neutre vérifie que le médecin remplit les exigences qualitatives re-quises (évaluations)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e-CH" sz="800" b="0" i="0" u="none" strike="noStrike">
                          <a:solidFill>
                            <a:srgbClr val="000000"/>
                          </a:solidFill>
                          <a:effectLst/>
                          <a:latin typeface="Arial"/>
                        </a:rPr>
                        <a:t>Assesments (évaluation)</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vMerge="1">
                  <a:txBody>
                    <a:bodyPr/>
                    <a:lstStyle/>
                    <a:p>
                      <a:endParaRPr lang="de-CH"/>
                    </a:p>
                  </a:txBody>
                  <a:tcPr/>
                </a:tc>
                <a:tc vMerge="1">
                  <a:txBody>
                    <a:bodyPr/>
                    <a:lstStyle/>
                    <a:p>
                      <a:endParaRPr lang="de-CH"/>
                    </a:p>
                  </a:txBody>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a:noFill/>
                    </a:lnT>
                    <a:lnB>
                      <a:noFill/>
                    </a:lnB>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lang="de-CH"/>
                    </a:p>
                  </a:txBody>
                  <a:tcPr/>
                </a:tc>
                <a:tc vMerge="1">
                  <a:txBody>
                    <a:bodyPr/>
                    <a:lstStyle/>
                    <a:p>
                      <a:endParaRPr lang="de-CH"/>
                    </a:p>
                  </a:txBody>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a:noFill/>
                    </a:lnT>
                    <a:lnB>
                      <a:noFill/>
                    </a:lnB>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de-CH"/>
                    </a:p>
                  </a:txBody>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rowSpan="3">
                  <a:txBody>
                    <a:bodyPr/>
                    <a:lstStyle/>
                    <a:p>
                      <a:pPr algn="l" fontAlgn="ctr"/>
                      <a:r>
                        <a:rPr lang="fr-FR" sz="800" b="0" i="0" u="none" strike="noStrike">
                          <a:solidFill>
                            <a:srgbClr val="000000"/>
                          </a:solidFill>
                          <a:effectLst/>
                          <a:latin typeface="Arial"/>
                        </a:rPr>
                        <a:t>Théâtre</a:t>
                      </a:r>
                      <a:br>
                        <a:rPr lang="fr-FR" sz="800" b="0" i="0" u="none" strike="noStrike">
                          <a:solidFill>
                            <a:srgbClr val="000000"/>
                          </a:solidFill>
                          <a:effectLst/>
                          <a:latin typeface="Arial"/>
                        </a:rPr>
                      </a:br>
                      <a:r>
                        <a:rPr lang="fr-FR" sz="800" b="0" i="0" u="none" strike="noStrike">
                          <a:solidFill>
                            <a:srgbClr val="000000"/>
                          </a:solidFill>
                          <a:effectLst/>
                          <a:latin typeface="Arial"/>
                        </a:rPr>
                        <a:t>• Nombre de repré-sentations</a:t>
                      </a:r>
                      <a:br>
                        <a:rPr lang="fr-FR" sz="800" b="0" i="0" u="none" strike="noStrike">
                          <a:solidFill>
                            <a:srgbClr val="000000"/>
                          </a:solidFill>
                          <a:effectLst/>
                          <a:latin typeface="Arial"/>
                        </a:rPr>
                      </a:br>
                      <a:r>
                        <a:rPr lang="fr-FR" sz="800" b="0" i="0" u="none" strike="noStrike">
                          <a:solidFill>
                            <a:srgbClr val="000000"/>
                          </a:solidFill>
                          <a:effectLst/>
                          <a:latin typeface="Arial"/>
                        </a:rPr>
                        <a:t>• Nombre de méde-cins ciblés</a:t>
                      </a:r>
                      <a:br>
                        <a:rPr lang="fr-FR" sz="800" b="0" i="0" u="none" strike="noStrike">
                          <a:solidFill>
                            <a:srgbClr val="000000"/>
                          </a:solidFill>
                          <a:effectLst/>
                          <a:latin typeface="Arial"/>
                        </a:rPr>
                      </a:br>
                      <a:endParaRPr lang="fr-FR" sz="800" b="0" i="0" u="none" strike="noStrike">
                        <a:solidFill>
                          <a:srgbClr val="000000"/>
                        </a:solidFill>
                        <a:effectLst/>
                        <a:latin typeface="Arial"/>
                      </a:endParaRP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de-CH"/>
                    </a:p>
                  </a:txBody>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de-CH"/>
                    </a:p>
                  </a:txBody>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r>
              <a:tr h="308606">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a:noFill/>
                    </a:lnR>
                    <a:lnT>
                      <a:noFill/>
                    </a:lnT>
                    <a:lnB>
                      <a:noFill/>
                    </a:lnB>
                  </a:tcPr>
                </a:tc>
                <a:tc>
                  <a:txBody>
                    <a:bodyPr/>
                    <a:lstStyle/>
                    <a:p>
                      <a:pPr algn="l" fontAlgn="ctr"/>
                      <a:endParaRPr lang="de-CH" sz="800" b="0" i="0" u="none" strike="noStrike">
                        <a:solidFill>
                          <a:srgbClr val="000000"/>
                        </a:solidFill>
                        <a:effectLst/>
                        <a:latin typeface="Calibri"/>
                      </a:endParaRPr>
                    </a:p>
                  </a:txBody>
                  <a:tcPr marL="6158" marR="6158" marT="615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de-CH" sz="800" b="0" i="0" u="none" strike="noStrike">
                          <a:solidFill>
                            <a:srgbClr val="000000"/>
                          </a:solidFill>
                          <a:effectLst/>
                          <a:latin typeface="Arial"/>
                        </a:rPr>
                        <a:t>Nombre d’évaluations faites</a:t>
                      </a:r>
                    </a:p>
                  </a:txBody>
                  <a:tcPr marL="6158" marR="6158" marT="61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CDBC"/>
                    </a:solidFill>
                  </a:tcPr>
                </a:tc>
                <a:tc>
                  <a:txBody>
                    <a:bodyPr/>
                    <a:lstStyle/>
                    <a:p>
                      <a:pPr algn="l" fontAlgn="ctr"/>
                      <a:endParaRPr lang="de-CH" sz="800" b="0" i="0" u="none" strike="noStrike">
                        <a:solidFill>
                          <a:srgbClr val="000000"/>
                        </a:solidFill>
                        <a:effectLst/>
                        <a:latin typeface="Calibri"/>
                      </a:endParaRPr>
                    </a:p>
                  </a:txBody>
                  <a:tcPr marL="6158" marR="6158" marT="615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de-CH" sz="800" b="0" i="0" u="none" strike="noStrike" dirty="0">
                        <a:solidFill>
                          <a:srgbClr val="000000"/>
                        </a:solidFill>
                        <a:effectLst/>
                        <a:latin typeface="Calibri"/>
                      </a:endParaRPr>
                    </a:p>
                  </a:txBody>
                  <a:tcPr marL="6158" marR="6158" marT="6158" marB="0" anchor="ctr">
                    <a:lnL>
                      <a:noFill/>
                    </a:lnL>
                    <a:lnR>
                      <a:noFill/>
                    </a:lnR>
                    <a:lnT>
                      <a:noFill/>
                    </a:lnT>
                    <a:lnB>
                      <a:noFill/>
                    </a:lnB>
                  </a:tcPr>
                </a:tc>
              </a:tr>
            </a:tbl>
          </a:graphicData>
        </a:graphic>
      </p:graphicFrame>
    </p:spTree>
    <p:extLst>
      <p:ext uri="{BB962C8B-B14F-4D97-AF65-F5344CB8AC3E}">
        <p14:creationId xmlns:p14="http://schemas.microsoft.com/office/powerpoint/2010/main" val="3537591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Contexte</a:t>
            </a:r>
            <a:endParaRPr lang="fr-CH" b="1" noProof="0" dirty="0"/>
          </a:p>
        </p:txBody>
      </p:sp>
      <p:sp>
        <p:nvSpPr>
          <p:cNvPr id="3" name="Inhaltsplatzhalter 2"/>
          <p:cNvSpPr>
            <a:spLocks noGrp="1"/>
          </p:cNvSpPr>
          <p:nvPr>
            <p:ph idx="1"/>
          </p:nvPr>
        </p:nvSpPr>
        <p:spPr/>
        <p:txBody>
          <a:bodyPr>
            <a:normAutofit lnSpcReduction="10000"/>
          </a:bodyPr>
          <a:lstStyle/>
          <a:p>
            <a:pPr marL="0" indent="0">
              <a:buNone/>
            </a:pPr>
            <a:r>
              <a:rPr lang="fr-CH" sz="2400" dirty="0"/>
              <a:t>Les médecins </a:t>
            </a:r>
            <a:r>
              <a:rPr lang="fr-CH" sz="2400" dirty="0" smtClean="0"/>
              <a:t>œuvrent </a:t>
            </a:r>
            <a:r>
              <a:rPr lang="fr-CH" sz="2400" dirty="0"/>
              <a:t>au maintien et au rétablissement de la santé de leurs patients</a:t>
            </a:r>
            <a:r>
              <a:rPr lang="fr-CH" sz="2400" dirty="0" smtClean="0"/>
              <a:t>. </a:t>
            </a:r>
            <a:endParaRPr lang="fr-CH" sz="2400" noProof="0" dirty="0" smtClean="0"/>
          </a:p>
          <a:p>
            <a:pPr marL="0" indent="0">
              <a:buNone/>
            </a:pPr>
            <a:endParaRPr lang="fr-CH" sz="2400" noProof="0" dirty="0" smtClean="0"/>
          </a:p>
          <a:p>
            <a:pPr marL="0" indent="0">
              <a:buNone/>
            </a:pPr>
            <a:r>
              <a:rPr lang="fr-CH" sz="2400" dirty="0"/>
              <a:t>Leur </a:t>
            </a:r>
            <a:r>
              <a:rPr lang="fr-CH" sz="2400" i="1" dirty="0"/>
              <a:t>propre santé</a:t>
            </a:r>
            <a:r>
              <a:rPr lang="fr-CH" sz="2400" dirty="0"/>
              <a:t> devrait toutefois également être prise en compte car leurs conditions de travail les exposent à des risques susceptibles de les conduire à </a:t>
            </a:r>
            <a:r>
              <a:rPr lang="fr-CH" sz="2400" dirty="0" smtClean="0"/>
              <a:t>des problèmes </a:t>
            </a:r>
            <a:r>
              <a:rPr lang="fr-CH" sz="2400" dirty="0"/>
              <a:t>de santé psychique et </a:t>
            </a:r>
            <a:r>
              <a:rPr lang="fr-CH" sz="2400" dirty="0" smtClean="0"/>
              <a:t>physique</a:t>
            </a:r>
            <a:r>
              <a:rPr lang="fr-CH" sz="2400" noProof="0" dirty="0" smtClean="0"/>
              <a:t>. </a:t>
            </a:r>
          </a:p>
          <a:p>
            <a:pPr marL="0" indent="0">
              <a:buNone/>
            </a:pPr>
            <a:endParaRPr lang="fr-CH" sz="2400" noProof="0" dirty="0" smtClean="0"/>
          </a:p>
          <a:p>
            <a:pPr marL="0" indent="0">
              <a:buNone/>
            </a:pPr>
            <a:r>
              <a:rPr lang="fr-CH" sz="2400" dirty="0"/>
              <a:t>L</a:t>
            </a:r>
            <a:r>
              <a:rPr lang="fr-CH" sz="2400" dirty="0" smtClean="0"/>
              <a:t>es </a:t>
            </a:r>
            <a:r>
              <a:rPr lang="fr-CH" sz="2400" dirty="0"/>
              <a:t>médecins sont des patients particuliers, </a:t>
            </a:r>
            <a:r>
              <a:rPr lang="fr-CH" sz="2400" i="1" dirty="0"/>
              <a:t>peu habitués </a:t>
            </a:r>
            <a:r>
              <a:rPr lang="fr-CH" sz="2400" dirty="0"/>
              <a:t>à demander de l’aide, et donc plutôt enclins à poser leur propre diagnostic et à se soigner </a:t>
            </a:r>
            <a:r>
              <a:rPr lang="fr-CH" sz="2400" dirty="0" smtClean="0"/>
              <a:t>eux-mêmes</a:t>
            </a:r>
            <a:r>
              <a:rPr lang="fr-CH" sz="2400" noProof="0" dirty="0" smtClean="0"/>
              <a:t>.</a:t>
            </a:r>
            <a:endParaRPr lang="fr-CH" sz="2400"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492557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Méthodologie</a:t>
            </a:r>
            <a:endParaRPr lang="fr-CH" b="1" noProof="0" dirty="0"/>
          </a:p>
        </p:txBody>
      </p:sp>
      <p:sp>
        <p:nvSpPr>
          <p:cNvPr id="3" name="Inhaltsplatzhalter 2"/>
          <p:cNvSpPr>
            <a:spLocks noGrp="1"/>
          </p:cNvSpPr>
          <p:nvPr>
            <p:ph idx="1"/>
          </p:nvPr>
        </p:nvSpPr>
        <p:spPr/>
        <p:txBody>
          <a:bodyPr>
            <a:normAutofit lnSpcReduction="10000"/>
          </a:bodyPr>
          <a:lstStyle/>
          <a:p>
            <a:endParaRPr lang="fr-CH" noProof="0" dirty="0" smtClean="0"/>
          </a:p>
          <a:p>
            <a:r>
              <a:rPr lang="fr-CH" noProof="0" dirty="0" smtClean="0"/>
              <a:t>Entretiens structurés avec la direction du projet, le comité de direction et une sélection des membres du réseau de ReMed</a:t>
            </a:r>
          </a:p>
          <a:p>
            <a:r>
              <a:rPr lang="fr-CH" noProof="0" dirty="0" smtClean="0"/>
              <a:t>Enquête en ligne avec les médecins qui ont sollicité ReMed et un échantillon représentatif des membres de la FMH </a:t>
            </a:r>
          </a:p>
          <a:p>
            <a:r>
              <a:rPr lang="fr-CH" noProof="0" dirty="0" smtClean="0"/>
              <a:t>Analyse </a:t>
            </a:r>
            <a:r>
              <a:rPr lang="fr-CH" dirty="0"/>
              <a:t>des </a:t>
            </a:r>
            <a:r>
              <a:rPr lang="fr-CH" dirty="0" smtClean="0"/>
              <a:t>statistiques </a:t>
            </a:r>
            <a:r>
              <a:rPr lang="fr-CH" dirty="0"/>
              <a:t>et </a:t>
            </a:r>
            <a:r>
              <a:rPr lang="fr-CH" dirty="0" smtClean="0"/>
              <a:t>documents importants</a:t>
            </a:r>
            <a:endParaRPr lang="fr-CH" noProof="0" dirty="0" smtClean="0"/>
          </a:p>
          <a:p>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600545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spc="-150" noProof="0" dirty="0" smtClean="0"/>
              <a:t>Enquête auprès des membres de la FMH I</a:t>
            </a:r>
            <a:endParaRPr lang="fr-CH" b="1" spc="-150"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949237659"/>
              </p:ext>
            </p:extLst>
          </p:nvPr>
        </p:nvGraphicFramePr>
        <p:xfrm>
          <a:off x="611561" y="1628806"/>
          <a:ext cx="7920880" cy="4608501"/>
        </p:xfrm>
        <a:graphic>
          <a:graphicData uri="http://schemas.openxmlformats.org/drawingml/2006/table">
            <a:tbl>
              <a:tblPr/>
              <a:tblGrid>
                <a:gridCol w="1762740"/>
                <a:gridCol w="1304884"/>
                <a:gridCol w="1213314"/>
                <a:gridCol w="1213314"/>
                <a:gridCol w="1213314"/>
                <a:gridCol w="1213314"/>
              </a:tblGrid>
              <a:tr h="266627">
                <a:tc>
                  <a:txBody>
                    <a:bodyPr/>
                    <a:lstStyle/>
                    <a:p>
                      <a:pPr algn="l" fontAlgn="ctr"/>
                      <a:endParaRPr lang="de-CH" sz="800" b="1" i="0" u="none" strike="noStrike">
                        <a:solidFill>
                          <a:srgbClr val="000000"/>
                        </a:solidFill>
                        <a:effectLst/>
                        <a:latin typeface="Arial"/>
                      </a:endParaRPr>
                    </a:p>
                  </a:txBody>
                  <a:tcPr marL="9525" marR="9525" marT="9525" marB="0" anchor="ctr">
                    <a:lnL>
                      <a:noFill/>
                    </a:lnL>
                    <a:lnR>
                      <a:noFill/>
                    </a:lnR>
                    <a:lnT>
                      <a:noFill/>
                    </a:lnT>
                    <a:lnB w="6350" cap="flat" cmpd="sng" algn="ctr">
                      <a:solidFill>
                        <a:srgbClr val="009B78"/>
                      </a:solidFill>
                      <a:prstDash val="solid"/>
                      <a:round/>
                      <a:headEnd type="none" w="med" len="med"/>
                      <a:tailEnd type="none" w="med" len="med"/>
                    </a:lnB>
                  </a:tcPr>
                </a:tc>
                <a:tc>
                  <a:txBody>
                    <a:bodyPr/>
                    <a:lstStyle/>
                    <a:p>
                      <a:pPr algn="l" fontAlgn="ctr"/>
                      <a:endParaRPr lang="de-CH" sz="800" b="0" i="0" u="none" strike="noStrike">
                        <a:solidFill>
                          <a:srgbClr val="000000"/>
                        </a:solidFill>
                        <a:effectLst/>
                        <a:latin typeface="Arial"/>
                      </a:endParaRPr>
                    </a:p>
                  </a:txBody>
                  <a:tcPr marL="9525" marR="9525" marT="9525" marB="0" anchor="ctr">
                    <a:lnL>
                      <a:noFill/>
                    </a:lnL>
                    <a:lnR>
                      <a:noFill/>
                    </a:lnR>
                    <a:lnT>
                      <a:noFill/>
                    </a:lnT>
                    <a:lnB w="6350" cap="flat" cmpd="sng" algn="ctr">
                      <a:solidFill>
                        <a:srgbClr val="009B78"/>
                      </a:solidFill>
                      <a:prstDash val="solid"/>
                      <a:round/>
                      <a:headEnd type="none" w="med" len="med"/>
                      <a:tailEnd type="none" w="med" len="med"/>
                    </a:lnB>
                  </a:tcPr>
                </a:tc>
                <a:tc>
                  <a:txBody>
                    <a:bodyPr/>
                    <a:lstStyle/>
                    <a:p>
                      <a:pPr algn="r" fontAlgn="ctr"/>
                      <a:endParaRPr lang="de-CH" sz="800" b="0" i="0" u="none" strike="noStrike">
                        <a:solidFill>
                          <a:srgbClr val="000000"/>
                        </a:solidFill>
                        <a:effectLst/>
                        <a:latin typeface="Arial"/>
                      </a:endParaRPr>
                    </a:p>
                  </a:txBody>
                  <a:tcPr marL="9525" marR="114300" marT="9525" marB="0" anchor="ctr">
                    <a:lnL>
                      <a:noFill/>
                    </a:lnL>
                    <a:lnR>
                      <a:noFill/>
                    </a:lnR>
                    <a:lnT>
                      <a:noFill/>
                    </a:lnT>
                    <a:lnB w="6350" cap="flat" cmpd="sng" algn="ctr">
                      <a:solidFill>
                        <a:srgbClr val="009B78"/>
                      </a:solidFill>
                      <a:prstDash val="solid"/>
                      <a:round/>
                      <a:headEnd type="none" w="med" len="med"/>
                      <a:tailEnd type="none" w="med" len="med"/>
                    </a:lnB>
                  </a:tcPr>
                </a:tc>
                <a:tc>
                  <a:txBody>
                    <a:bodyPr/>
                    <a:lstStyle/>
                    <a:p>
                      <a:pPr algn="r" fontAlgn="ctr"/>
                      <a:endParaRPr lang="de-CH" sz="800" b="0" i="0" u="none" strike="noStrike">
                        <a:solidFill>
                          <a:srgbClr val="000000"/>
                        </a:solidFill>
                        <a:effectLst/>
                        <a:latin typeface="Arial"/>
                      </a:endParaRPr>
                    </a:p>
                  </a:txBody>
                  <a:tcPr marL="9525" marR="114300" marT="9525" marB="0" anchor="ctr">
                    <a:lnL>
                      <a:noFill/>
                    </a:lnL>
                    <a:lnR>
                      <a:noFill/>
                    </a:lnR>
                    <a:lnT>
                      <a:noFill/>
                    </a:lnT>
                    <a:lnB w="6350" cap="flat" cmpd="sng" algn="ctr">
                      <a:solidFill>
                        <a:srgbClr val="009B78"/>
                      </a:solidFill>
                      <a:prstDash val="solid"/>
                      <a:round/>
                      <a:headEnd type="none" w="med" len="med"/>
                      <a:tailEnd type="none" w="med" len="med"/>
                    </a:lnB>
                  </a:tcPr>
                </a:tc>
                <a:tc>
                  <a:txBody>
                    <a:bodyPr/>
                    <a:lstStyle/>
                    <a:p>
                      <a:pPr algn="r" fontAlgn="ctr"/>
                      <a:endParaRPr lang="de-CH" sz="800" b="0" i="0" u="none" strike="noStrike">
                        <a:solidFill>
                          <a:srgbClr val="000000"/>
                        </a:solidFill>
                        <a:effectLst/>
                        <a:latin typeface="Arial"/>
                      </a:endParaRPr>
                    </a:p>
                  </a:txBody>
                  <a:tcPr marL="9525" marR="114300" marT="9525" marB="0" anchor="ctr">
                    <a:lnL>
                      <a:noFill/>
                    </a:lnL>
                    <a:lnR>
                      <a:noFill/>
                    </a:lnR>
                    <a:lnT>
                      <a:noFill/>
                    </a:lnT>
                    <a:lnB w="6350" cap="flat" cmpd="sng" algn="ctr">
                      <a:solidFill>
                        <a:srgbClr val="009B78"/>
                      </a:solidFill>
                      <a:prstDash val="solid"/>
                      <a:round/>
                      <a:headEnd type="none" w="med" len="med"/>
                      <a:tailEnd type="none" w="med" len="med"/>
                    </a:lnB>
                  </a:tcPr>
                </a:tc>
                <a:tc>
                  <a:txBody>
                    <a:bodyPr/>
                    <a:lstStyle/>
                    <a:p>
                      <a:pPr algn="r" fontAlgn="ctr"/>
                      <a:endParaRPr lang="de-CH" sz="800" b="0" i="0" u="none" strike="noStrike">
                        <a:solidFill>
                          <a:srgbClr val="000000"/>
                        </a:solidFill>
                        <a:effectLst/>
                        <a:latin typeface="Arial"/>
                      </a:endParaRPr>
                    </a:p>
                  </a:txBody>
                  <a:tcPr marL="9525" marR="114300" marT="9525" marB="0" anchor="ctr">
                    <a:lnL>
                      <a:noFill/>
                    </a:lnL>
                    <a:lnR>
                      <a:noFill/>
                    </a:lnR>
                    <a:lnT>
                      <a:noFill/>
                    </a:lnT>
                    <a:lnB w="6350" cap="flat" cmpd="sng" algn="ctr">
                      <a:solidFill>
                        <a:srgbClr val="009B78"/>
                      </a:solidFill>
                      <a:prstDash val="solid"/>
                      <a:round/>
                      <a:headEnd type="none" w="med" len="med"/>
                      <a:tailEnd type="none" w="med" len="med"/>
                    </a:lnB>
                  </a:tcPr>
                </a:tc>
              </a:tr>
              <a:tr h="342469">
                <a:tc gridSpan="2">
                  <a:txBody>
                    <a:bodyPr/>
                    <a:lstStyle/>
                    <a:p>
                      <a:pPr algn="l" fontAlgn="ctr"/>
                      <a:r>
                        <a:rPr lang="de-CH" sz="800" b="0" i="0" u="none" strike="noStrike">
                          <a:solidFill>
                            <a:srgbClr val="FFFFFF"/>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B78"/>
                    </a:solidFill>
                  </a:tcPr>
                </a:tc>
                <a:tc hMerge="1">
                  <a:txBody>
                    <a:bodyPr/>
                    <a:lstStyle/>
                    <a:p>
                      <a:endParaRPr lang="de-CH"/>
                    </a:p>
                  </a:txBody>
                  <a:tcPr/>
                </a:tc>
                <a:tc gridSpan="2">
                  <a:txBody>
                    <a:bodyPr/>
                    <a:lstStyle/>
                    <a:p>
                      <a:pPr algn="ctr" fontAlgn="ctr"/>
                      <a:r>
                        <a:rPr lang="de-CH" sz="800" b="0" i="0" u="none" strike="noStrike">
                          <a:solidFill>
                            <a:srgbClr val="FFFFFF"/>
                          </a:solidFill>
                          <a:effectLst/>
                          <a:latin typeface="Arial"/>
                        </a:rPr>
                        <a:t>Echantillon total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B78"/>
                    </a:solidFill>
                  </a:tcPr>
                </a:tc>
                <a:tc hMerge="1">
                  <a:txBody>
                    <a:bodyPr/>
                    <a:lstStyle/>
                    <a:p>
                      <a:endParaRPr lang="de-CH"/>
                    </a:p>
                  </a:txBody>
                  <a:tcPr/>
                </a:tc>
                <a:tc gridSpan="2">
                  <a:txBody>
                    <a:bodyPr/>
                    <a:lstStyle/>
                    <a:p>
                      <a:pPr algn="ctr" fontAlgn="ctr"/>
                      <a:r>
                        <a:rPr lang="de-CH" sz="800" b="0" i="0" u="none" strike="noStrike">
                          <a:solidFill>
                            <a:srgbClr val="FFFFFF"/>
                          </a:solidFill>
                          <a:effectLst/>
                          <a:latin typeface="Arial"/>
                        </a:rPr>
                        <a:t>Echantillon FMH</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B78"/>
                    </a:solidFill>
                  </a:tcPr>
                </a:tc>
                <a:tc hMerge="1">
                  <a:txBody>
                    <a:bodyPr/>
                    <a:lstStyle/>
                    <a:p>
                      <a:endParaRPr lang="de-CH"/>
                    </a:p>
                  </a:txBody>
                  <a:tcPr/>
                </a:tc>
              </a:tr>
              <a:tr h="266627">
                <a:tc>
                  <a:txBody>
                    <a:bodyPr/>
                    <a:lstStyle/>
                    <a:p>
                      <a:pPr algn="l" fontAlgn="ctr"/>
                      <a:r>
                        <a:rPr lang="de-CH" sz="800" b="0"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l" fontAlgn="ctr"/>
                      <a:r>
                        <a:rPr lang="de-CH" sz="800" b="0" i="0" u="none" strike="noStrike">
                          <a:solidFill>
                            <a:srgbClr val="000000"/>
                          </a:solidFill>
                          <a:effectLst/>
                          <a:latin typeface="Arial"/>
                        </a:rPr>
                        <a:t> </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800" b="0" i="0" u="none" strike="noStrike">
                          <a:solidFill>
                            <a:srgbClr val="FFFFFF"/>
                          </a:solidFill>
                          <a:effectLst/>
                          <a:latin typeface="Arial"/>
                        </a:rPr>
                        <a:t>nombre</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800" b="0" i="0" u="none" strike="noStrike">
                          <a:solidFill>
                            <a:srgbClr val="FFFFFF"/>
                          </a:solidFill>
                          <a:effectLst/>
                          <a:latin typeface="Arial"/>
                        </a:rPr>
                        <a:t>%</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800" b="0" i="0" u="none" strike="noStrike">
                          <a:solidFill>
                            <a:srgbClr val="FFFFFF"/>
                          </a:solidFill>
                          <a:effectLst/>
                          <a:latin typeface="Arial"/>
                        </a:rPr>
                        <a:t>nombre </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800" b="0" i="0" u="none" strike="noStrike">
                          <a:solidFill>
                            <a:srgbClr val="FFFFFF"/>
                          </a:solidFill>
                          <a:effectLst/>
                          <a:latin typeface="Arial"/>
                        </a:rPr>
                        <a:t>%</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r>
              <a:tr h="266627">
                <a:tc>
                  <a:txBody>
                    <a:bodyPr/>
                    <a:lstStyle/>
                    <a:p>
                      <a:pPr algn="l" fontAlgn="ctr"/>
                      <a:r>
                        <a:rPr lang="de-CH" sz="800" b="1" i="0" u="none" strike="noStrike">
                          <a:solidFill>
                            <a:srgbClr val="000000"/>
                          </a:solidFill>
                          <a:effectLst/>
                          <a:latin typeface="Arial"/>
                        </a:rPr>
                        <a:t>Genre</a:t>
                      </a:r>
                    </a:p>
                  </a:txBody>
                  <a:tcPr marL="9525" marR="9525"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a:noFill/>
                    </a:lnB>
                  </a:tcPr>
                </a:tc>
                <a:tc>
                  <a:txBody>
                    <a:bodyPr/>
                    <a:lstStyle/>
                    <a:p>
                      <a:pPr algn="l" fontAlgn="ctr"/>
                      <a:r>
                        <a:rPr lang="de-CH" sz="800" b="0" i="0" u="none" strike="noStrike">
                          <a:solidFill>
                            <a:srgbClr val="000000"/>
                          </a:solidFill>
                          <a:effectLst/>
                          <a:latin typeface="Arial"/>
                        </a:rPr>
                        <a:t>femme</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12483</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39.3%</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384</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47.2%</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ctr"/>
                      <a:r>
                        <a:rPr lang="de-CH" sz="800" b="0" i="0" u="none" strike="noStrike">
                          <a:solidFill>
                            <a:srgbClr val="000000"/>
                          </a:solidFill>
                          <a:effectLst/>
                          <a:latin typeface="Arial"/>
                        </a:rPr>
                        <a:t>homme</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19320</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60.7%</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430</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52.8%</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w="6350" cap="flat" cmpd="sng" algn="ctr">
                      <a:solidFill>
                        <a:srgbClr val="009B78"/>
                      </a:solidFill>
                      <a:prstDash val="solid"/>
                      <a:round/>
                      <a:headEnd type="none" w="med" len="med"/>
                      <a:tailEnd type="none" w="med" len="med"/>
                    </a:lnB>
                  </a:tcPr>
                </a:tc>
                <a:tc>
                  <a:txBody>
                    <a:bodyPr/>
                    <a:lstStyle/>
                    <a:p>
                      <a:pPr algn="l" fontAlgn="ctr"/>
                      <a:r>
                        <a:rPr lang="de-CH" sz="800" b="1" i="0" u="none" strike="noStrike">
                          <a:solidFill>
                            <a:srgbClr val="000000"/>
                          </a:solidFill>
                          <a:effectLst/>
                          <a:latin typeface="Arial"/>
                        </a:rPr>
                        <a:t>total</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31803</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814</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Age</a:t>
                      </a:r>
                    </a:p>
                  </a:txBody>
                  <a:tcPr marL="9525" marR="9525"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a:noFill/>
                    </a:lnB>
                  </a:tcPr>
                </a:tc>
                <a:tc>
                  <a:txBody>
                    <a:bodyPr/>
                    <a:lstStyle/>
                    <a:p>
                      <a:pPr algn="l" fontAlgn="ctr"/>
                      <a:r>
                        <a:rPr lang="de-CH" sz="800" b="0" i="0" u="none" strike="noStrike">
                          <a:solidFill>
                            <a:srgbClr val="000000"/>
                          </a:solidFill>
                          <a:effectLst/>
                          <a:latin typeface="Arial"/>
                        </a:rPr>
                        <a:t>&lt; 40</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6997</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22.0%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175</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21.5%</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ctr"/>
                      <a:r>
                        <a:rPr lang="de-CH" sz="800" b="0" i="0" u="none" strike="noStrike">
                          <a:solidFill>
                            <a:srgbClr val="000000"/>
                          </a:solidFill>
                          <a:effectLst/>
                          <a:latin typeface="Arial"/>
                        </a:rPr>
                        <a:t>40 - 65</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22579</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71.0%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581</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71.4%</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ctr"/>
                      <a:r>
                        <a:rPr lang="de-CH" sz="800" b="0" i="0" u="none" strike="noStrike">
                          <a:solidFill>
                            <a:srgbClr val="000000"/>
                          </a:solidFill>
                          <a:effectLst/>
                          <a:latin typeface="Arial"/>
                        </a:rPr>
                        <a:t>&gt; 65</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2227</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7.0%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58</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7.1%</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w="6350" cap="flat" cmpd="sng" algn="ctr">
                      <a:solidFill>
                        <a:srgbClr val="009B78"/>
                      </a:solidFill>
                      <a:prstDash val="solid"/>
                      <a:round/>
                      <a:headEnd type="none" w="med" len="med"/>
                      <a:tailEnd type="none" w="med" len="med"/>
                    </a:lnB>
                  </a:tcPr>
                </a:tc>
                <a:tc>
                  <a:txBody>
                    <a:bodyPr/>
                    <a:lstStyle/>
                    <a:p>
                      <a:pPr algn="l" fontAlgn="ctr"/>
                      <a:r>
                        <a:rPr lang="de-CH" sz="800" b="1" i="0" u="none" strike="noStrike">
                          <a:solidFill>
                            <a:srgbClr val="000000"/>
                          </a:solidFill>
                          <a:effectLst/>
                          <a:latin typeface="Arial"/>
                        </a:rPr>
                        <a:t>total</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31803</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814</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Langue</a:t>
                      </a:r>
                    </a:p>
                  </a:txBody>
                  <a:tcPr marL="9525" marR="9525"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a:noFill/>
                    </a:lnB>
                  </a:tcPr>
                </a:tc>
                <a:tc>
                  <a:txBody>
                    <a:bodyPr/>
                    <a:lstStyle/>
                    <a:p>
                      <a:pPr algn="l" fontAlgn="ctr"/>
                      <a:r>
                        <a:rPr lang="de-CH" sz="800" b="0" i="0" u="none" strike="noStrike">
                          <a:solidFill>
                            <a:srgbClr val="000000"/>
                          </a:solidFill>
                          <a:effectLst/>
                          <a:latin typeface="Arial"/>
                        </a:rPr>
                        <a:t>allemand</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22800</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71.7%</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579</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71.1%</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ctr"/>
                      <a:r>
                        <a:rPr lang="de-CH" sz="800" b="0" i="0" u="none" strike="noStrike">
                          <a:solidFill>
                            <a:srgbClr val="000000"/>
                          </a:solidFill>
                          <a:effectLst/>
                          <a:latin typeface="Arial"/>
                        </a:rPr>
                        <a:t>français</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8213</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25.8%</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214</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26.3%</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ctr"/>
                      <a:r>
                        <a:rPr lang="de-CH" sz="800" b="0" i="0" u="none" strike="noStrike">
                          <a:solidFill>
                            <a:srgbClr val="000000"/>
                          </a:solidFill>
                          <a:effectLst/>
                          <a:latin typeface="Arial"/>
                        </a:rPr>
                        <a:t>italien</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790</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2.5%</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21</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2.6%</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w="6350" cap="flat" cmpd="sng" algn="ctr">
                      <a:solidFill>
                        <a:srgbClr val="009B78"/>
                      </a:solidFill>
                      <a:prstDash val="solid"/>
                      <a:round/>
                      <a:headEnd type="none" w="med" len="med"/>
                      <a:tailEnd type="none" w="med" len="med"/>
                    </a:lnB>
                  </a:tcPr>
                </a:tc>
                <a:tc>
                  <a:txBody>
                    <a:bodyPr/>
                    <a:lstStyle/>
                    <a:p>
                      <a:pPr algn="l" fontAlgn="ctr"/>
                      <a:r>
                        <a:rPr lang="de-CH" sz="800" b="1" i="0" u="none" strike="noStrike">
                          <a:solidFill>
                            <a:srgbClr val="000000"/>
                          </a:solidFill>
                          <a:effectLst/>
                          <a:latin typeface="Arial"/>
                        </a:rPr>
                        <a:t>total</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31803</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814</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Secteur</a:t>
                      </a:r>
                    </a:p>
                  </a:txBody>
                  <a:tcPr marL="9525" marR="9525"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a:noFill/>
                    </a:lnB>
                  </a:tcPr>
                </a:tc>
                <a:tc>
                  <a:txBody>
                    <a:bodyPr/>
                    <a:lstStyle/>
                    <a:p>
                      <a:pPr algn="l" fontAlgn="ctr"/>
                      <a:r>
                        <a:rPr lang="de-CH" sz="800" b="0" i="0" u="none" strike="noStrike">
                          <a:solidFill>
                            <a:srgbClr val="000000"/>
                          </a:solidFill>
                          <a:effectLst/>
                          <a:latin typeface="Arial"/>
                        </a:rPr>
                        <a:t>ambulatoire</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17420</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54.8%</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377</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46.3%</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ctr"/>
                      <a:r>
                        <a:rPr lang="de-CH" sz="800" b="0" i="0" u="none" strike="noStrike">
                          <a:solidFill>
                            <a:srgbClr val="000000"/>
                          </a:solidFill>
                          <a:effectLst/>
                          <a:latin typeface="Arial"/>
                        </a:rPr>
                        <a:t>hospitalier</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14383</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45.2%</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437</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53.7%</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BFBFBF"/>
                      </a:solidFill>
                      <a:prstDash val="dot"/>
                      <a:round/>
                      <a:headEnd type="none" w="med" len="med"/>
                      <a:tailEnd type="none" w="med" len="med"/>
                    </a:lnB>
                  </a:tcPr>
                </a:tc>
              </a:tr>
              <a:tr h="266627">
                <a:tc>
                  <a:txBody>
                    <a:bodyPr/>
                    <a:lstStyle/>
                    <a:p>
                      <a:pPr algn="l" fontAlgn="ctr"/>
                      <a:r>
                        <a:rPr lang="de-CH" sz="800" b="1" i="0" u="none" strike="noStrike">
                          <a:solidFill>
                            <a:srgbClr val="000000"/>
                          </a:solidFill>
                          <a:effectLst/>
                          <a:latin typeface="Arial"/>
                        </a:rPr>
                        <a:t> </a:t>
                      </a:r>
                    </a:p>
                  </a:txBody>
                  <a:tcPr marL="9525" marR="9525" marT="9525" marB="0" anchor="ctr">
                    <a:lnL w="6350" cap="flat" cmpd="sng" algn="ctr">
                      <a:solidFill>
                        <a:srgbClr val="009B78"/>
                      </a:solidFill>
                      <a:prstDash val="solid"/>
                      <a:round/>
                      <a:headEnd type="none" w="med" len="med"/>
                      <a:tailEnd type="none" w="med" len="med"/>
                    </a:lnL>
                    <a:lnR>
                      <a:noFill/>
                    </a:lnR>
                    <a:lnT>
                      <a:noFill/>
                    </a:lnT>
                    <a:lnB w="6350" cap="flat" cmpd="sng" algn="ctr">
                      <a:solidFill>
                        <a:srgbClr val="009B78"/>
                      </a:solidFill>
                      <a:prstDash val="solid"/>
                      <a:round/>
                      <a:headEnd type="none" w="med" len="med"/>
                      <a:tailEnd type="none" w="med" len="med"/>
                    </a:lnB>
                  </a:tcPr>
                </a:tc>
                <a:tc>
                  <a:txBody>
                    <a:bodyPr/>
                    <a:lstStyle/>
                    <a:p>
                      <a:pPr algn="l" fontAlgn="ctr"/>
                      <a:r>
                        <a:rPr lang="de-CH" sz="800" b="1" i="0" u="none" strike="noStrike">
                          <a:solidFill>
                            <a:srgbClr val="000000"/>
                          </a:solidFill>
                          <a:effectLst/>
                          <a:latin typeface="Arial"/>
                        </a:rPr>
                        <a:t>total</a:t>
                      </a:r>
                    </a:p>
                  </a:txBody>
                  <a:tcPr marL="9525" marR="9525"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31803</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a:solidFill>
                            <a:srgbClr val="000000"/>
                          </a:solidFill>
                          <a:effectLst/>
                          <a:latin typeface="Arial"/>
                        </a:rPr>
                        <a:t>814</a:t>
                      </a:r>
                    </a:p>
                  </a:txBody>
                  <a:tcPr marL="9525" marR="114300" marT="9525" marB="0" anchor="ctr">
                    <a:lnL w="6350" cap="flat" cmpd="sng" algn="ctr">
                      <a:solidFill>
                        <a:srgbClr val="009B78"/>
                      </a:solidFill>
                      <a:prstDash val="solid"/>
                      <a:round/>
                      <a:headEnd type="none" w="med" len="med"/>
                      <a:tailEnd type="none" w="med" len="med"/>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1" i="0" u="none" strike="noStrike" dirty="0">
                          <a:solidFill>
                            <a:srgbClr val="000000"/>
                          </a:solidFill>
                          <a:effectLst/>
                          <a:latin typeface="Arial"/>
                        </a:rPr>
                        <a:t>100.0%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2803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80728"/>
            <a:ext cx="8373616" cy="576064"/>
          </a:xfrm>
        </p:spPr>
        <p:txBody>
          <a:bodyPr>
            <a:normAutofit fontScale="90000"/>
          </a:bodyPr>
          <a:lstStyle/>
          <a:p>
            <a:pPr algn="l"/>
            <a:r>
              <a:rPr lang="fr-CH" b="1" spc="-150" dirty="0"/>
              <a:t>Enquête auprès des membres </a:t>
            </a:r>
            <a:r>
              <a:rPr lang="fr-CH" b="1" spc="-150" dirty="0" smtClean="0"/>
              <a:t>de </a:t>
            </a:r>
            <a:r>
              <a:rPr lang="fr-CH" b="1" spc="-150" dirty="0"/>
              <a:t>la FMH II</a:t>
            </a:r>
            <a:endParaRPr lang="fr-CH" b="1" spc="-150"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970074006"/>
              </p:ext>
            </p:extLst>
          </p:nvPr>
        </p:nvGraphicFramePr>
        <p:xfrm>
          <a:off x="467543" y="1628796"/>
          <a:ext cx="8064898" cy="4608519"/>
        </p:xfrm>
        <a:graphic>
          <a:graphicData uri="http://schemas.openxmlformats.org/drawingml/2006/table">
            <a:tbl>
              <a:tblPr/>
              <a:tblGrid>
                <a:gridCol w="1086463"/>
                <a:gridCol w="830517"/>
                <a:gridCol w="1300621"/>
                <a:gridCol w="877528"/>
                <a:gridCol w="877528"/>
                <a:gridCol w="877528"/>
                <a:gridCol w="877528"/>
                <a:gridCol w="1337185"/>
              </a:tblGrid>
              <a:tr h="387281">
                <a:tc gridSpan="3">
                  <a:txBody>
                    <a:bodyPr/>
                    <a:lstStyle/>
                    <a:p>
                      <a:pPr algn="l" fontAlgn="ctr"/>
                      <a:r>
                        <a:rPr lang="de-CH" sz="800" b="0" i="0" u="none" strike="noStrike">
                          <a:solidFill>
                            <a:srgbClr val="FFFFFF"/>
                          </a:solidFill>
                          <a:effectLst/>
                          <a:latin typeface="Arial"/>
                        </a:rPr>
                        <a:t>Variables de pondération</a:t>
                      </a:r>
                    </a:p>
                  </a:txBody>
                  <a:tcPr marL="9525" marR="9525" marT="9525" marB="0" anchor="ctr">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B78"/>
                    </a:solidFill>
                  </a:tcPr>
                </a:tc>
                <a:tc hMerge="1">
                  <a:txBody>
                    <a:bodyPr/>
                    <a:lstStyle/>
                    <a:p>
                      <a:endParaRPr lang="de-CH"/>
                    </a:p>
                  </a:txBody>
                  <a:tcPr/>
                </a:tc>
                <a:tc hMerge="1">
                  <a:txBody>
                    <a:bodyPr/>
                    <a:lstStyle/>
                    <a:p>
                      <a:endParaRPr lang="de-CH"/>
                    </a:p>
                  </a:txBody>
                  <a:tcPr/>
                </a:tc>
                <a:tc gridSpan="2">
                  <a:txBody>
                    <a:bodyPr/>
                    <a:lstStyle/>
                    <a:p>
                      <a:pPr algn="ctr" fontAlgn="ctr"/>
                      <a:r>
                        <a:rPr lang="de-CH" sz="800" b="0" i="0" u="none" strike="noStrike">
                          <a:solidFill>
                            <a:srgbClr val="FFFFFF"/>
                          </a:solidFill>
                          <a:effectLst/>
                          <a:latin typeface="Arial"/>
                        </a:rPr>
                        <a:t>Echantillon total</a:t>
                      </a:r>
                    </a:p>
                  </a:txBody>
                  <a:tcPr marL="9525" marR="9525" marT="9525" marB="0" anchor="ctr">
                    <a:lnL>
                      <a:noFill/>
                    </a:lnL>
                    <a:lnR>
                      <a:noFill/>
                    </a:lnR>
                    <a:lnT w="6350" cap="flat" cmpd="sng" algn="ctr">
                      <a:solidFill>
                        <a:srgbClr val="009B78"/>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B78"/>
                    </a:solidFill>
                  </a:tcPr>
                </a:tc>
                <a:tc hMerge="1">
                  <a:txBody>
                    <a:bodyPr/>
                    <a:lstStyle/>
                    <a:p>
                      <a:endParaRPr lang="de-CH"/>
                    </a:p>
                  </a:txBody>
                  <a:tcPr/>
                </a:tc>
                <a:tc gridSpan="2">
                  <a:txBody>
                    <a:bodyPr/>
                    <a:lstStyle/>
                    <a:p>
                      <a:pPr algn="ctr" fontAlgn="ctr"/>
                      <a:r>
                        <a:rPr lang="de-CH" sz="800" b="0" i="0" u="none" strike="noStrike">
                          <a:solidFill>
                            <a:srgbClr val="FFFFFF"/>
                          </a:solidFill>
                          <a:effectLst/>
                          <a:latin typeface="Arial"/>
                        </a:rPr>
                        <a:t>Echantillon</a:t>
                      </a:r>
                    </a:p>
                  </a:txBody>
                  <a:tcPr marL="9525" marR="9525" marT="9525" marB="0" anchor="ctr">
                    <a:lnL>
                      <a:noFill/>
                    </a:lnL>
                    <a:lnR>
                      <a:noFill/>
                    </a:lnR>
                    <a:lnT w="6350" cap="flat" cmpd="sng" algn="ctr">
                      <a:solidFill>
                        <a:srgbClr val="009B78"/>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B78"/>
                    </a:solidFill>
                  </a:tcPr>
                </a:tc>
                <a:tc hMerge="1">
                  <a:txBody>
                    <a:bodyPr/>
                    <a:lstStyle/>
                    <a:p>
                      <a:endParaRPr lang="de-CH"/>
                    </a:p>
                  </a:txBody>
                  <a:tcPr/>
                </a:tc>
                <a:tc>
                  <a:txBody>
                    <a:bodyPr/>
                    <a:lstStyle/>
                    <a:p>
                      <a:pPr algn="r" fontAlgn="ctr"/>
                      <a:r>
                        <a:rPr lang="de-CH" sz="800" b="0" i="0" u="none" strike="noStrike">
                          <a:solidFill>
                            <a:srgbClr val="FFFFFF"/>
                          </a:solidFill>
                          <a:effectLst/>
                          <a:latin typeface="Arial"/>
                        </a:rPr>
                        <a:t>Pondération</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B78"/>
                    </a:solidFill>
                  </a:tcPr>
                </a:tc>
              </a:tr>
              <a:tr h="301517">
                <a:tc>
                  <a:txBody>
                    <a:bodyPr/>
                    <a:lstStyle/>
                    <a:p>
                      <a:pPr algn="l" fontAlgn="ctr"/>
                      <a:r>
                        <a:rPr lang="de-CH" sz="700" b="0" i="0" u="none" strike="noStrike">
                          <a:solidFill>
                            <a:srgbClr val="FFFFFF"/>
                          </a:solidFill>
                          <a:effectLst/>
                          <a:latin typeface="Arial"/>
                        </a:rPr>
                        <a:t>Genre</a:t>
                      </a:r>
                    </a:p>
                  </a:txBody>
                  <a:tcPr marL="9525" marR="9525" marT="9525" marB="0" anchor="ctr">
                    <a:lnL w="6350" cap="flat" cmpd="sng" algn="ctr">
                      <a:solidFill>
                        <a:srgbClr val="009B78"/>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l" fontAlgn="ctr"/>
                      <a:r>
                        <a:rPr lang="de-CH" sz="700" b="0" i="0" u="none" strike="noStrike">
                          <a:solidFill>
                            <a:srgbClr val="FFFFFF"/>
                          </a:solidFill>
                          <a:effectLst/>
                          <a:latin typeface="Arial"/>
                        </a:rPr>
                        <a:t>Age</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l" fontAlgn="ctr"/>
                      <a:r>
                        <a:rPr lang="de-CH" sz="700" b="0" i="0" u="none" strike="noStrike">
                          <a:solidFill>
                            <a:srgbClr val="FFFFFF"/>
                          </a:solidFill>
                          <a:effectLst/>
                          <a:latin typeface="Arial"/>
                        </a:rPr>
                        <a:t>Secteur</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700" b="0" i="0" u="none" strike="noStrike">
                          <a:solidFill>
                            <a:srgbClr val="FFFFFF"/>
                          </a:solidFill>
                          <a:effectLst/>
                          <a:latin typeface="Arial"/>
                        </a:rPr>
                        <a:t>nbre</a:t>
                      </a:r>
                    </a:p>
                  </a:txBody>
                  <a:tcPr marL="9525" marR="114300"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700" b="0" i="0" u="none" strike="noStrike">
                          <a:solidFill>
                            <a:srgbClr val="FFFFFF"/>
                          </a:solidFill>
                          <a:effectLst/>
                          <a:latin typeface="Arial"/>
                        </a:rPr>
                        <a:t>%</a:t>
                      </a:r>
                    </a:p>
                  </a:txBody>
                  <a:tcPr marL="9525" marR="114300"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700" b="0" i="0" u="none" strike="noStrike">
                          <a:solidFill>
                            <a:srgbClr val="FFFFFF"/>
                          </a:solidFill>
                          <a:effectLst/>
                          <a:latin typeface="Arial"/>
                        </a:rPr>
                        <a:t>nbre</a:t>
                      </a:r>
                    </a:p>
                  </a:txBody>
                  <a:tcPr marL="9525" marR="114300"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700" b="0" i="0" u="none" strike="noStrike">
                          <a:solidFill>
                            <a:srgbClr val="FFFFFF"/>
                          </a:solidFill>
                          <a:effectLst/>
                          <a:latin typeface="Arial"/>
                        </a:rPr>
                        <a:t>%</a:t>
                      </a:r>
                    </a:p>
                  </a:txBody>
                  <a:tcPr marL="9525" marR="114300"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c>
                  <a:txBody>
                    <a:bodyPr/>
                    <a:lstStyle/>
                    <a:p>
                      <a:pPr algn="r" fontAlgn="ctr"/>
                      <a:r>
                        <a:rPr lang="de-CH" sz="700" b="0" i="0" u="none" strike="noStrike">
                          <a:solidFill>
                            <a:srgbClr val="FFFFFF"/>
                          </a:solidFill>
                          <a:effectLst/>
                          <a:latin typeface="Arial"/>
                        </a:rPr>
                        <a:t>Facteur</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80CDBC"/>
                    </a:solidFill>
                  </a:tcPr>
                </a:tc>
              </a:tr>
              <a:tr h="301517">
                <a:tc>
                  <a:txBody>
                    <a:bodyPr/>
                    <a:lstStyle/>
                    <a:p>
                      <a:pPr algn="l" fontAlgn="b"/>
                      <a:r>
                        <a:rPr lang="de-CH" sz="800" b="0" i="0" u="none" strike="noStrike">
                          <a:solidFill>
                            <a:srgbClr val="000000"/>
                          </a:solidFill>
                          <a:effectLst/>
                          <a:latin typeface="Arial"/>
                        </a:rPr>
                        <a:t>Femme</a:t>
                      </a:r>
                    </a:p>
                  </a:txBody>
                  <a:tcPr marL="9525" marR="9525" marT="9525" marB="0" anchor="b">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&lt; 40</a:t>
                      </a:r>
                    </a:p>
                  </a:txBody>
                  <a:tcPr marL="9525" marR="9525" marT="9525" marB="0" anchor="b">
                    <a:lnL>
                      <a:noFill/>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ambulatoire</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680</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2%</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62</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8%</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0.281</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hospitalier</a:t>
                      </a:r>
                    </a:p>
                  </a:txBody>
                  <a:tcPr marL="9525" marR="9525"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3388</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11%</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47</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6%</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0" i="0" u="none" strike="noStrike">
                          <a:solidFill>
                            <a:srgbClr val="000000"/>
                          </a:solidFill>
                          <a:effectLst/>
                          <a:latin typeface="Arial"/>
                        </a:rPr>
                        <a:t>1.845</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40 - 65</a:t>
                      </a:r>
                    </a:p>
                  </a:txBody>
                  <a:tcPr marL="9525" marR="9525" marT="9525" marB="0" anchor="b">
                    <a:lnL>
                      <a:noFill/>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ambulatoire</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5147</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16%</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115</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14%</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1.146</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hospitalier</a:t>
                      </a:r>
                    </a:p>
                  </a:txBody>
                  <a:tcPr marL="9525" marR="9525"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2868</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9%</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144</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18%</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0" i="0" u="none" strike="noStrike">
                          <a:solidFill>
                            <a:srgbClr val="000000"/>
                          </a:solidFill>
                          <a:effectLst/>
                          <a:latin typeface="Arial"/>
                        </a:rPr>
                        <a:t>0.510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&gt; 65</a:t>
                      </a:r>
                    </a:p>
                  </a:txBody>
                  <a:tcPr marL="9525" marR="9525" marT="9525" marB="0" anchor="b">
                    <a:lnL>
                      <a:noFill/>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ambulatoire</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374</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6</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1.595</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hospitalier</a:t>
                      </a:r>
                    </a:p>
                  </a:txBody>
                  <a:tcPr marL="9525" marR="9525"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26</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0%</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10</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0" i="0" u="none" strike="noStrike">
                          <a:solidFill>
                            <a:srgbClr val="000000"/>
                          </a:solidFill>
                          <a:effectLst/>
                          <a:latin typeface="Arial"/>
                        </a:rPr>
                        <a:t>0.067</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Homme</a:t>
                      </a:r>
                    </a:p>
                  </a:txBody>
                  <a:tcPr marL="9525" marR="9525" marT="9525" marB="0" anchor="b">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&lt; 40</a:t>
                      </a:r>
                    </a:p>
                  </a:txBody>
                  <a:tcPr marL="9525" marR="9525" marT="9525" marB="0" anchor="b">
                    <a:lnL>
                      <a:noFill/>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ambulatoire</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524</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2%</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28</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3%</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0.479</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hospitalier</a:t>
                      </a:r>
                    </a:p>
                  </a:txBody>
                  <a:tcPr marL="9525" marR="9525"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2405</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8%</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38</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5%</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0" i="0" u="none" strike="noStrike">
                          <a:solidFill>
                            <a:srgbClr val="000000"/>
                          </a:solidFill>
                          <a:effectLst/>
                          <a:latin typeface="Arial"/>
                        </a:rPr>
                        <a:t>1.620</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40 - 65</a:t>
                      </a:r>
                    </a:p>
                  </a:txBody>
                  <a:tcPr marL="9525" marR="9525" marT="9525" marB="0" anchor="b">
                    <a:lnL>
                      <a:noFill/>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ambulatoire</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9068</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29%</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145</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18%</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1.601</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hospitalier</a:t>
                      </a:r>
                    </a:p>
                  </a:txBody>
                  <a:tcPr marL="9525" marR="9525"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5496</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17%</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177</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22%</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0" i="0" u="none" strike="noStrike">
                          <a:solidFill>
                            <a:srgbClr val="000000"/>
                          </a:solidFill>
                          <a:effectLst/>
                          <a:latin typeface="Arial"/>
                        </a:rPr>
                        <a:t>0.795</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a:noFill/>
                    </a:lnB>
                  </a:tcPr>
                </a:tc>
                <a:tc>
                  <a:txBody>
                    <a:bodyPr/>
                    <a:lstStyle/>
                    <a:p>
                      <a:pPr algn="l" fontAlgn="b"/>
                      <a:r>
                        <a:rPr lang="de-CH" sz="800" b="0" i="0" u="none" strike="noStrike">
                          <a:solidFill>
                            <a:srgbClr val="000000"/>
                          </a:solidFill>
                          <a:effectLst/>
                          <a:latin typeface="Arial"/>
                        </a:rPr>
                        <a:t>&gt; 65</a:t>
                      </a:r>
                    </a:p>
                  </a:txBody>
                  <a:tcPr marL="9525" marR="9525" marT="9525" marB="0" anchor="b">
                    <a:lnL>
                      <a:noFill/>
                    </a:lnL>
                    <a:lnR>
                      <a:noFill/>
                    </a:lnR>
                    <a:lnT w="6350" cap="flat" cmpd="sng" algn="ctr">
                      <a:solidFill>
                        <a:srgbClr val="009B78"/>
                      </a:solidFill>
                      <a:prstDash val="solid"/>
                      <a:round/>
                      <a:headEnd type="none" w="med" len="med"/>
                      <a:tailEnd type="none" w="med" len="med"/>
                    </a:lnT>
                    <a:lnB>
                      <a:noFill/>
                    </a:lnB>
                  </a:tcPr>
                </a:tc>
                <a:tc>
                  <a:txBody>
                    <a:bodyPr/>
                    <a:lstStyle/>
                    <a:p>
                      <a:pPr algn="l" fontAlgn="b"/>
                      <a:r>
                        <a:rPr lang="de-CH" sz="800" b="0" i="0" u="none" strike="noStrike">
                          <a:solidFill>
                            <a:srgbClr val="000000"/>
                          </a:solidFill>
                          <a:effectLst/>
                          <a:latin typeface="Arial"/>
                        </a:rPr>
                        <a:t>ambulatoire</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1627</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5%</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21</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b"/>
                      <a:r>
                        <a:rPr lang="de-CH" sz="800" b="0" i="0" u="none" strike="noStrike">
                          <a:solidFill>
                            <a:srgbClr val="000000"/>
                          </a:solidFill>
                          <a:effectLst/>
                          <a:latin typeface="Arial"/>
                        </a:rPr>
                        <a:t>3%</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c>
                  <a:txBody>
                    <a:bodyPr/>
                    <a:lstStyle/>
                    <a:p>
                      <a:pPr algn="r" fontAlgn="ctr"/>
                      <a:r>
                        <a:rPr lang="de-CH" sz="800" b="0" i="0" u="none" strike="noStrike">
                          <a:solidFill>
                            <a:srgbClr val="000000"/>
                          </a:solidFill>
                          <a:effectLst/>
                          <a:latin typeface="Arial"/>
                        </a:rPr>
                        <a:t>1.983</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BFBFBF"/>
                      </a:solidFill>
                      <a:prstDash val="dot"/>
                      <a:round/>
                      <a:headEnd type="none" w="med" len="med"/>
                      <a:tailEnd type="none" w="med" len="med"/>
                    </a:lnB>
                  </a:tcPr>
                </a:tc>
              </a:tr>
              <a:tr h="301517">
                <a:tc>
                  <a:txBody>
                    <a:bodyPr/>
                    <a:lstStyle/>
                    <a:p>
                      <a:pPr algn="l" fontAlgn="b"/>
                      <a:r>
                        <a:rPr lang="de-CH" sz="800" b="0" i="0" u="none" strike="noStrike">
                          <a:solidFill>
                            <a:srgbClr val="000000"/>
                          </a:solidFill>
                          <a:effectLst/>
                          <a:latin typeface="Arial"/>
                        </a:rPr>
                        <a:t> </a:t>
                      </a:r>
                    </a:p>
                  </a:txBody>
                  <a:tcPr marL="9525" marR="9525" marT="9525" marB="0" anchor="b">
                    <a:lnL w="6350" cap="flat" cmpd="sng" algn="ctr">
                      <a:solidFill>
                        <a:srgbClr val="009B78"/>
                      </a:solidFill>
                      <a:prstDash val="solid"/>
                      <a:round/>
                      <a:headEnd type="none" w="med" len="med"/>
                      <a:tailEnd type="none" w="med" len="med"/>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9B78"/>
                      </a:solidFill>
                      <a:prstDash val="solid"/>
                      <a:round/>
                      <a:headEnd type="none" w="med" len="med"/>
                      <a:tailEnd type="none" w="med" len="med"/>
                    </a:lnB>
                  </a:tcPr>
                </a:tc>
                <a:tc>
                  <a:txBody>
                    <a:bodyPr/>
                    <a:lstStyle/>
                    <a:p>
                      <a:pPr algn="l" fontAlgn="b"/>
                      <a:r>
                        <a:rPr lang="de-CH" sz="800" b="0" i="0" u="none" strike="noStrike">
                          <a:solidFill>
                            <a:srgbClr val="000000"/>
                          </a:solidFill>
                          <a:effectLst/>
                          <a:latin typeface="Arial"/>
                        </a:rPr>
                        <a:t>hospitalier</a:t>
                      </a:r>
                    </a:p>
                  </a:txBody>
                  <a:tcPr marL="9525" marR="9525"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200</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1%</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21</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b"/>
                      <a:r>
                        <a:rPr lang="de-CH" sz="800" b="0" i="0" u="none" strike="noStrike">
                          <a:solidFill>
                            <a:srgbClr val="000000"/>
                          </a:solidFill>
                          <a:effectLst/>
                          <a:latin typeface="Arial"/>
                        </a:rPr>
                        <a:t>3%</a:t>
                      </a:r>
                    </a:p>
                  </a:txBody>
                  <a:tcPr marL="9525" marR="114300" marT="9525" marB="0" anchor="b">
                    <a:lnL>
                      <a:noFill/>
                    </a:lnL>
                    <a:lnR>
                      <a:noFill/>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c>
                  <a:txBody>
                    <a:bodyPr/>
                    <a:lstStyle/>
                    <a:p>
                      <a:pPr algn="r" fontAlgn="ctr"/>
                      <a:r>
                        <a:rPr lang="de-CH" sz="800" b="0" i="0" u="none" strike="noStrike">
                          <a:solidFill>
                            <a:srgbClr val="000000"/>
                          </a:solidFill>
                          <a:effectLst/>
                          <a:latin typeface="Arial"/>
                        </a:rPr>
                        <a:t>0.244</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BFBFBF"/>
                      </a:solidFill>
                      <a:prstDash val="dot"/>
                      <a:round/>
                      <a:headEnd type="none" w="med" len="med"/>
                      <a:tailEnd type="none" w="med" len="med"/>
                    </a:lnT>
                    <a:lnB w="6350" cap="flat" cmpd="sng" algn="ctr">
                      <a:solidFill>
                        <a:srgbClr val="009B78"/>
                      </a:solidFill>
                      <a:prstDash val="solid"/>
                      <a:round/>
                      <a:headEnd type="none" w="med" len="med"/>
                      <a:tailEnd type="none" w="med" len="med"/>
                    </a:lnB>
                  </a:tcPr>
                </a:tc>
              </a:tr>
              <a:tr h="301517">
                <a:tc>
                  <a:txBody>
                    <a:bodyPr/>
                    <a:lstStyle/>
                    <a:p>
                      <a:pPr algn="l" fontAlgn="b"/>
                      <a:r>
                        <a:rPr lang="de-CH" sz="800" b="0" i="0" u="none" strike="noStrike">
                          <a:solidFill>
                            <a:srgbClr val="FFFFFF"/>
                          </a:solidFill>
                          <a:effectLst/>
                          <a:latin typeface="Arial"/>
                        </a:rPr>
                        <a:t>Total</a:t>
                      </a:r>
                    </a:p>
                  </a:txBody>
                  <a:tcPr marL="9525" marR="9525" marT="9525" marB="0" anchor="b">
                    <a:lnL w="6350" cap="flat" cmpd="sng" algn="ctr">
                      <a:solidFill>
                        <a:srgbClr val="009B78"/>
                      </a:solidFill>
                      <a:prstDash val="solid"/>
                      <a:round/>
                      <a:headEnd type="none" w="med" len="med"/>
                      <a:tailEnd type="none" w="med" len="med"/>
                    </a:lnL>
                    <a:lnR>
                      <a:noFill/>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c>
                  <a:txBody>
                    <a:bodyPr/>
                    <a:lstStyle/>
                    <a:p>
                      <a:pPr algn="l" fontAlgn="b"/>
                      <a:r>
                        <a:rPr lang="de-CH" sz="800" b="0" i="0" u="none" strike="noStrike">
                          <a:solidFill>
                            <a:srgbClr val="FFFFFF"/>
                          </a:solidFill>
                          <a:effectLst/>
                          <a:latin typeface="Arial"/>
                        </a:rPr>
                        <a:t> </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c>
                  <a:txBody>
                    <a:bodyPr/>
                    <a:lstStyle/>
                    <a:p>
                      <a:pPr algn="l" fontAlgn="b"/>
                      <a:r>
                        <a:rPr lang="de-CH" sz="800" b="0" i="0" u="none" strike="noStrike">
                          <a:solidFill>
                            <a:srgbClr val="FFFFFF"/>
                          </a:solidFill>
                          <a:effectLst/>
                          <a:latin typeface="Arial"/>
                        </a:rPr>
                        <a:t> </a:t>
                      </a:r>
                    </a:p>
                  </a:txBody>
                  <a:tcPr marL="9525" marR="9525"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c>
                  <a:txBody>
                    <a:bodyPr/>
                    <a:lstStyle/>
                    <a:p>
                      <a:pPr algn="r" fontAlgn="b"/>
                      <a:r>
                        <a:rPr lang="de-CH" sz="800" b="0" i="0" u="none" strike="noStrike">
                          <a:solidFill>
                            <a:srgbClr val="FFFFFF"/>
                          </a:solidFill>
                          <a:effectLst/>
                          <a:latin typeface="Arial"/>
                        </a:rPr>
                        <a:t>31803</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c>
                  <a:txBody>
                    <a:bodyPr/>
                    <a:lstStyle/>
                    <a:p>
                      <a:pPr algn="r" fontAlgn="b"/>
                      <a:r>
                        <a:rPr lang="de-CH" sz="800" b="0" i="0" u="none" strike="noStrike">
                          <a:solidFill>
                            <a:srgbClr val="FFFFFF"/>
                          </a:solidFill>
                          <a:effectLst/>
                          <a:latin typeface="Arial"/>
                        </a:rPr>
                        <a:t>100%</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c>
                  <a:txBody>
                    <a:bodyPr/>
                    <a:lstStyle/>
                    <a:p>
                      <a:pPr algn="r" fontAlgn="b"/>
                      <a:r>
                        <a:rPr lang="de-CH" sz="800" b="0" i="0" u="none" strike="noStrike">
                          <a:solidFill>
                            <a:srgbClr val="FFFFFF"/>
                          </a:solidFill>
                          <a:effectLst/>
                          <a:latin typeface="Arial"/>
                        </a:rPr>
                        <a:t>814</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c>
                  <a:txBody>
                    <a:bodyPr/>
                    <a:lstStyle/>
                    <a:p>
                      <a:pPr algn="r" fontAlgn="b"/>
                      <a:r>
                        <a:rPr lang="de-CH" sz="800" b="0" i="0" u="none" strike="noStrike">
                          <a:solidFill>
                            <a:srgbClr val="FFFFFF"/>
                          </a:solidFill>
                          <a:effectLst/>
                          <a:latin typeface="Arial"/>
                        </a:rPr>
                        <a:t>100%</a:t>
                      </a:r>
                    </a:p>
                  </a:txBody>
                  <a:tcPr marL="9525" marR="114300" marT="9525" marB="0" anchor="b">
                    <a:lnL>
                      <a:noFill/>
                    </a:lnL>
                    <a:lnR>
                      <a:noFill/>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c>
                  <a:txBody>
                    <a:bodyPr/>
                    <a:lstStyle/>
                    <a:p>
                      <a:pPr algn="r" fontAlgn="ctr"/>
                      <a:r>
                        <a:rPr lang="de-CH" sz="800" b="0" i="0" u="none" strike="noStrike" dirty="0">
                          <a:solidFill>
                            <a:srgbClr val="FFFFFF"/>
                          </a:solidFill>
                          <a:effectLst/>
                          <a:latin typeface="Arial"/>
                        </a:rPr>
                        <a:t> </a:t>
                      </a:r>
                    </a:p>
                  </a:txBody>
                  <a:tcPr marL="9525" marR="114300" marT="9525" marB="0" anchor="ctr">
                    <a:lnL>
                      <a:noFill/>
                    </a:lnL>
                    <a:lnR w="6350" cap="flat" cmpd="sng" algn="ctr">
                      <a:solidFill>
                        <a:srgbClr val="009B78"/>
                      </a:solidFill>
                      <a:prstDash val="solid"/>
                      <a:round/>
                      <a:headEnd type="none" w="med" len="med"/>
                      <a:tailEnd type="none" w="med" len="med"/>
                    </a:lnR>
                    <a:lnT w="6350" cap="flat" cmpd="sng" algn="ctr">
                      <a:solidFill>
                        <a:srgbClr val="009B78"/>
                      </a:solidFill>
                      <a:prstDash val="solid"/>
                      <a:round/>
                      <a:headEnd type="none" w="med" len="med"/>
                      <a:tailEnd type="none" w="med" len="med"/>
                    </a:lnT>
                    <a:lnB w="6350" cap="flat" cmpd="sng" algn="ctr">
                      <a:solidFill>
                        <a:srgbClr val="009B78"/>
                      </a:solidFill>
                      <a:prstDash val="solid"/>
                      <a:round/>
                      <a:headEnd type="none" w="med" len="med"/>
                      <a:tailEnd type="none" w="med" len="med"/>
                    </a:lnB>
                    <a:solidFill>
                      <a:srgbClr val="009B78"/>
                    </a:solidFill>
                  </a:tcPr>
                </a:tc>
              </a:tr>
            </a:tbl>
          </a:graphicData>
        </a:graphic>
      </p:graphicFrame>
    </p:spTree>
    <p:extLst>
      <p:ext uri="{BB962C8B-B14F-4D97-AF65-F5344CB8AC3E}">
        <p14:creationId xmlns:p14="http://schemas.microsoft.com/office/powerpoint/2010/main" val="24413837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Résultats I</a:t>
            </a:r>
            <a:endParaRPr lang="fr-CH" b="1" noProof="0" dirty="0"/>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ü"/>
            </a:pPr>
            <a:r>
              <a:rPr lang="fr-CH" noProof="0" dirty="0" smtClean="0"/>
              <a:t>La structure </a:t>
            </a:r>
            <a:r>
              <a:rPr lang="fr-CH" dirty="0" smtClean="0"/>
              <a:t>du programme et des processus est satisfaisante</a:t>
            </a:r>
            <a:endParaRPr lang="fr-CH" noProof="0" dirty="0" smtClean="0"/>
          </a:p>
          <a:p>
            <a:pPr>
              <a:buFont typeface="Wingdings" panose="05000000000000000000" pitchFamily="2" charset="2"/>
              <a:buChar char="ü"/>
            </a:pPr>
            <a:r>
              <a:rPr lang="fr-CH" noProof="0" dirty="0" smtClean="0"/>
              <a:t>La composition des organes est adéquate, examiner l’opportunité d’associer d’autres experts médicaux</a:t>
            </a:r>
          </a:p>
          <a:p>
            <a:pPr>
              <a:buFont typeface="Wingdings" panose="05000000000000000000" pitchFamily="2" charset="2"/>
              <a:buChar char="ü"/>
            </a:pPr>
            <a:r>
              <a:rPr lang="fr-CH" noProof="0" dirty="0" smtClean="0"/>
              <a:t>Il est important d’avoir des représentations locales des langues régionales et des deux sexes</a:t>
            </a:r>
          </a:p>
          <a:p>
            <a:pPr>
              <a:buFont typeface="Wingdings" panose="05000000000000000000" pitchFamily="2" charset="2"/>
              <a:buChar char="ü"/>
            </a:pPr>
            <a:r>
              <a:rPr lang="fr-CH" noProof="0" dirty="0" smtClean="0"/>
              <a:t>L’efficience pourrait </a:t>
            </a:r>
            <a:r>
              <a:rPr lang="fr-CH" dirty="0" smtClean="0"/>
              <a:t>être encore augmentée par l’optimisation des processus internes</a:t>
            </a:r>
            <a:endParaRPr lang="fr-CH" noProof="0" dirty="0" smtClean="0"/>
          </a:p>
          <a:p>
            <a:pPr>
              <a:buFont typeface="Wingdings" panose="05000000000000000000" pitchFamily="2" charset="2"/>
              <a:buChar char="ü"/>
            </a:pP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641199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dirty="0"/>
              <a:t>Résultats II</a:t>
            </a:r>
            <a:endParaRPr lang="fr-CH" b="1" noProof="0" dirty="0"/>
          </a:p>
        </p:txBody>
      </p:sp>
      <p:sp>
        <p:nvSpPr>
          <p:cNvPr id="3" name="Inhaltsplatzhalter 2"/>
          <p:cNvSpPr>
            <a:spLocks noGrp="1"/>
          </p:cNvSpPr>
          <p:nvPr>
            <p:ph idx="1"/>
          </p:nvPr>
        </p:nvSpPr>
        <p:spPr/>
        <p:txBody>
          <a:bodyPr>
            <a:normAutofit fontScale="92500" lnSpcReduction="10000"/>
          </a:bodyPr>
          <a:lstStyle/>
          <a:p>
            <a:pPr>
              <a:buFont typeface="Wingdings" panose="05000000000000000000" pitchFamily="2" charset="2"/>
              <a:buChar char="ü"/>
            </a:pPr>
            <a:r>
              <a:rPr lang="fr-CH" noProof="0" dirty="0" smtClean="0"/>
              <a:t>L’offre est connue par près de 50% des membres de la FMH</a:t>
            </a:r>
          </a:p>
          <a:p>
            <a:pPr>
              <a:buFont typeface="Wingdings" panose="05000000000000000000" pitchFamily="2" charset="2"/>
              <a:buChar char="ü"/>
            </a:pPr>
            <a:r>
              <a:rPr lang="fr-CH" noProof="0" dirty="0" smtClean="0"/>
              <a:t>L’offre la plus connue est la première intervention et mise en réseau</a:t>
            </a:r>
          </a:p>
          <a:p>
            <a:pPr>
              <a:buFont typeface="Wingdings" panose="05000000000000000000" pitchFamily="2" charset="2"/>
              <a:buChar char="ü"/>
            </a:pPr>
            <a:r>
              <a:rPr lang="fr-CH" noProof="0" dirty="0" smtClean="0"/>
              <a:t>La plupart des membres ont entendu parler de ReMed via le Bulletin des médecins suisses</a:t>
            </a:r>
          </a:p>
          <a:p>
            <a:pPr>
              <a:buFont typeface="Wingdings" panose="05000000000000000000" pitchFamily="2" charset="2"/>
              <a:buChar char="ü"/>
            </a:pPr>
            <a:r>
              <a:rPr lang="fr-CH" noProof="0" dirty="0" smtClean="0"/>
              <a:t>Le nombre de cas traités a eu une augmentation constante entre 2007 et 2011 et s’est stabilisé après 2011</a:t>
            </a: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1249315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7" name="Diagramm 6">
            <a:extLst>
              <a:ext uri="{FF2B5EF4-FFF2-40B4-BE49-F238E27FC236}">
                <a16:creationId xmlns:xdr="http://schemas.openxmlformats.org/drawingml/2006/spreadsheetDrawing" xmlns:a16="http://schemas.microsoft.com/office/drawing/2014/main" xmlns="" xmlns:lc="http://schemas.openxmlformats.org/drawingml/2006/lockedCanvas" id="{00000000-0008-0000-0200-000002000000}"/>
              </a:ext>
            </a:extLst>
          </p:cNvPr>
          <p:cNvGraphicFramePr>
            <a:graphicFrameLocks/>
          </p:cNvGraphicFramePr>
          <p:nvPr>
            <p:extLst>
              <p:ext uri="{D42A27DB-BD31-4B8C-83A1-F6EECF244321}">
                <p14:modId xmlns:p14="http://schemas.microsoft.com/office/powerpoint/2010/main" val="2111312615"/>
              </p:ext>
            </p:extLst>
          </p:nvPr>
        </p:nvGraphicFramePr>
        <p:xfrm>
          <a:off x="611560" y="764704"/>
          <a:ext cx="8064895"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7851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4" name="Textfeld 3"/>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6" name="Diagramm 5">
            <a:extLst>
              <a:ext uri="{FF2B5EF4-FFF2-40B4-BE49-F238E27FC236}">
                <a16:creationId xmlns:xdr="http://schemas.openxmlformats.org/drawingml/2006/spreadsheetDrawing" xmlns:a16="http://schemas.microsoft.com/office/drawing/2014/main" xmlns="" xmlns:lc="http://schemas.openxmlformats.org/drawingml/2006/lockedCanvas" id="{00000000-0008-0000-0300-000002000000}"/>
              </a:ext>
            </a:extLst>
          </p:cNvPr>
          <p:cNvGraphicFramePr>
            <a:graphicFrameLocks/>
          </p:cNvGraphicFramePr>
          <p:nvPr>
            <p:extLst>
              <p:ext uri="{D42A27DB-BD31-4B8C-83A1-F6EECF244321}">
                <p14:modId xmlns:p14="http://schemas.microsoft.com/office/powerpoint/2010/main" val="425681091"/>
              </p:ext>
            </p:extLst>
          </p:nvPr>
        </p:nvGraphicFramePr>
        <p:xfrm>
          <a:off x="395536" y="764704"/>
          <a:ext cx="8352927" cy="5671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02043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4" name="Textfeld 3"/>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6" name="Diagramm 5">
            <a:extLst>
              <a:ext uri="{FF2B5EF4-FFF2-40B4-BE49-F238E27FC236}">
                <a16:creationId xmlns:xdr="http://schemas.openxmlformats.org/drawingml/2006/spreadsheetDrawing" xmlns:a16="http://schemas.microsoft.com/office/drawing/2014/main" xmlns="" xmlns:lc="http://schemas.openxmlformats.org/drawingml/2006/lockedCanvas" id="{00000000-0008-0000-0400-000002000000}"/>
              </a:ext>
            </a:extLst>
          </p:cNvPr>
          <p:cNvGraphicFramePr>
            <a:graphicFrameLocks/>
          </p:cNvGraphicFramePr>
          <p:nvPr>
            <p:extLst>
              <p:ext uri="{D42A27DB-BD31-4B8C-83A1-F6EECF244321}">
                <p14:modId xmlns:p14="http://schemas.microsoft.com/office/powerpoint/2010/main" val="3807388323"/>
              </p:ext>
            </p:extLst>
          </p:nvPr>
        </p:nvGraphicFramePr>
        <p:xfrm>
          <a:off x="611560" y="836712"/>
          <a:ext cx="8064896"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8173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Résultats III</a:t>
            </a:r>
            <a:endParaRPr lang="fr-CH" b="1" noProof="0" dirty="0"/>
          </a:p>
        </p:txBody>
      </p:sp>
      <p:sp>
        <p:nvSpPr>
          <p:cNvPr id="3" name="Inhaltsplatzhalter 2"/>
          <p:cNvSpPr>
            <a:spLocks noGrp="1"/>
          </p:cNvSpPr>
          <p:nvPr>
            <p:ph idx="1"/>
          </p:nvPr>
        </p:nvSpPr>
        <p:spPr/>
        <p:txBody>
          <a:bodyPr>
            <a:normAutofit fontScale="85000" lnSpcReduction="20000"/>
          </a:bodyPr>
          <a:lstStyle/>
          <a:p>
            <a:pPr>
              <a:buFont typeface="Wingdings" panose="05000000000000000000" pitchFamily="2" charset="2"/>
              <a:buChar char="ü"/>
            </a:pPr>
            <a:r>
              <a:rPr lang="fr-CH" noProof="0" dirty="0" smtClean="0"/>
              <a:t>La disponibilité de la ligne d’assistance et des interventions en cas de crise est bonne – seule la disponibilité géographique et temporelle des membres du réseau obtient une note un peu moins </a:t>
            </a:r>
            <a:r>
              <a:rPr lang="fr-CH" dirty="0" smtClean="0"/>
              <a:t>positive</a:t>
            </a:r>
            <a:endParaRPr lang="fr-CH" noProof="0" dirty="0" smtClean="0"/>
          </a:p>
          <a:p>
            <a:pPr>
              <a:buFont typeface="Wingdings" panose="05000000000000000000" pitchFamily="2" charset="2"/>
              <a:buChar char="ü"/>
            </a:pPr>
            <a:r>
              <a:rPr lang="fr-CH" noProof="0" dirty="0" smtClean="0"/>
              <a:t>Les membres de la FMH et les personnes qui ont sollicité ReMed estiment à plus de 90% que l’offre de ReMed répond à un besoin du corps médical</a:t>
            </a:r>
          </a:p>
          <a:p>
            <a:pPr>
              <a:buFont typeface="Wingdings" panose="05000000000000000000" pitchFamily="2" charset="2"/>
              <a:buChar char="ü"/>
            </a:pPr>
            <a:r>
              <a:rPr lang="fr-CH" noProof="0" dirty="0" smtClean="0"/>
              <a:t>Près de 90% </a:t>
            </a:r>
            <a:r>
              <a:rPr lang="fr-CH" dirty="0"/>
              <a:t>des personnes qui ont sollicité ReMed </a:t>
            </a:r>
            <a:r>
              <a:rPr lang="fr-CH" dirty="0" smtClean="0"/>
              <a:t>indiquent que l’offre les a aidées</a:t>
            </a:r>
            <a:endParaRPr lang="fr-CH" noProof="0" dirty="0" smtClean="0"/>
          </a:p>
          <a:p>
            <a:pPr>
              <a:buFont typeface="Wingdings" panose="05000000000000000000" pitchFamily="2" charset="2"/>
              <a:buChar char="ü"/>
            </a:pPr>
            <a:r>
              <a:rPr lang="fr-CH" noProof="0" dirty="0" smtClean="0"/>
              <a:t>Selon la direction, un suivi serait souhaitable </a:t>
            </a:r>
            <a:r>
              <a:rPr lang="fr-CH" dirty="0" smtClean="0"/>
              <a:t>pour évaluer les effets à long terme</a:t>
            </a:r>
            <a:endParaRPr lang="fr-CH" noProof="0" dirty="0" smtClean="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495379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7" name="Diagramm 6">
            <a:extLst>
              <a:ext uri="{FF2B5EF4-FFF2-40B4-BE49-F238E27FC236}">
                <a16:creationId xmlns:xdr="http://schemas.openxmlformats.org/drawingml/2006/spreadsheetDrawing" xmlns:a16="http://schemas.microsoft.com/office/drawing/2014/main" xmlns="" xmlns:lc="http://schemas.openxmlformats.org/drawingml/2006/lockedCanvas" id="{00000000-0008-0000-0B00-000003000000}"/>
              </a:ext>
            </a:extLst>
          </p:cNvPr>
          <p:cNvGraphicFramePr>
            <a:graphicFrameLocks/>
          </p:cNvGraphicFramePr>
          <p:nvPr>
            <p:extLst>
              <p:ext uri="{D42A27DB-BD31-4B8C-83A1-F6EECF244321}">
                <p14:modId xmlns:p14="http://schemas.microsoft.com/office/powerpoint/2010/main" val="3666393184"/>
              </p:ext>
            </p:extLst>
          </p:nvPr>
        </p:nvGraphicFramePr>
        <p:xfrm>
          <a:off x="539552" y="836712"/>
          <a:ext cx="8280920"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123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Historique</a:t>
            </a:r>
            <a:endParaRPr lang="fr-CH" b="1" noProof="0" dirty="0"/>
          </a:p>
        </p:txBody>
      </p:sp>
      <p:sp>
        <p:nvSpPr>
          <p:cNvPr id="3" name="Inhaltsplatzhalter 2"/>
          <p:cNvSpPr>
            <a:spLocks noGrp="1"/>
          </p:cNvSpPr>
          <p:nvPr>
            <p:ph idx="1"/>
          </p:nvPr>
        </p:nvSpPr>
        <p:spPr/>
        <p:txBody>
          <a:bodyPr>
            <a:normAutofit/>
          </a:bodyPr>
          <a:lstStyle/>
          <a:p>
            <a:r>
              <a:rPr lang="fr-CH" sz="2800" noProof="0" smtClean="0"/>
              <a:t>2006</a:t>
            </a:r>
            <a:r>
              <a:rPr lang="fr-CH" sz="2800" noProof="0" dirty="0" smtClean="0"/>
              <a:t>: étude de faisabilité</a:t>
            </a:r>
          </a:p>
          <a:p>
            <a:r>
              <a:rPr lang="fr-CH" sz="2800" noProof="0" dirty="0" smtClean="0"/>
              <a:t>2007 -2010: </a:t>
            </a:r>
            <a:r>
              <a:rPr lang="fr-CH" sz="2800" dirty="0" smtClean="0"/>
              <a:t>offre proposée dans un projet pilote</a:t>
            </a:r>
            <a:endParaRPr lang="fr-CH" sz="2800" noProof="0" dirty="0" smtClean="0"/>
          </a:p>
          <a:p>
            <a:r>
              <a:rPr lang="fr-CH" sz="2800" noProof="0" dirty="0" smtClean="0"/>
              <a:t>2010: </a:t>
            </a:r>
            <a:r>
              <a:rPr lang="fr-CH" sz="2800" dirty="0" smtClean="0"/>
              <a:t>du projet au programme</a:t>
            </a:r>
            <a:r>
              <a:rPr lang="fr-CH" sz="2800" noProof="0" dirty="0" smtClean="0"/>
              <a:t>: </a:t>
            </a:r>
            <a:r>
              <a:rPr lang="fr-CH" sz="2800" i="1" noProof="0" dirty="0" smtClean="0"/>
              <a:t>lancement de ReMed Suisse le 29.10.2010</a:t>
            </a:r>
          </a:p>
          <a:p>
            <a:r>
              <a:rPr lang="fr-CH" sz="2800" noProof="0" dirty="0" smtClean="0"/>
              <a:t>2015 – 2016: évaluation externe du programme</a:t>
            </a:r>
          </a:p>
          <a:p>
            <a:r>
              <a:rPr lang="fr-CH" sz="2800" noProof="0" dirty="0" smtClean="0"/>
              <a:t>2017: mise en œuvre des recommandations de l’évaluation, </a:t>
            </a:r>
            <a:r>
              <a:rPr lang="fr-CH" sz="2800" dirty="0" smtClean="0"/>
              <a:t>dont accroître la notoriété</a:t>
            </a:r>
            <a:endParaRPr lang="fr-CH" sz="2800"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530779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4" name="Textfeld 3"/>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6" name="Diagramm 5">
            <a:extLst>
              <a:ext uri="{FF2B5EF4-FFF2-40B4-BE49-F238E27FC236}">
                <a16:creationId xmlns:xdr="http://schemas.openxmlformats.org/drawingml/2006/spreadsheetDrawing" xmlns:a16="http://schemas.microsoft.com/office/drawing/2014/main" xmlns="" xmlns:lc="http://schemas.openxmlformats.org/drawingml/2006/lockedCanvas" id="{00000000-0008-0000-0500-000002000000}"/>
              </a:ext>
            </a:extLst>
          </p:cNvPr>
          <p:cNvGraphicFramePr>
            <a:graphicFrameLocks/>
          </p:cNvGraphicFramePr>
          <p:nvPr>
            <p:extLst>
              <p:ext uri="{D42A27DB-BD31-4B8C-83A1-F6EECF244321}">
                <p14:modId xmlns:p14="http://schemas.microsoft.com/office/powerpoint/2010/main" val="3173902244"/>
              </p:ext>
            </p:extLst>
          </p:nvPr>
        </p:nvGraphicFramePr>
        <p:xfrm>
          <a:off x="539552" y="692696"/>
          <a:ext cx="8022877" cy="5413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0260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4" name="Textfeld 3"/>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6" name="Diagramm 5">
            <a:extLst>
              <a:ext uri="{FF2B5EF4-FFF2-40B4-BE49-F238E27FC236}">
                <a16:creationId xmlns:xdr="http://schemas.openxmlformats.org/drawingml/2006/spreadsheetDrawing" xmlns:a16="http://schemas.microsoft.com/office/drawing/2014/main" xmlns="" xmlns:lc="http://schemas.openxmlformats.org/drawingml/2006/lockedCanvas" id="{00000000-0008-0000-0900-000003000000}"/>
              </a:ext>
            </a:extLst>
          </p:cNvPr>
          <p:cNvGraphicFramePr>
            <a:graphicFrameLocks/>
          </p:cNvGraphicFramePr>
          <p:nvPr>
            <p:extLst>
              <p:ext uri="{D42A27DB-BD31-4B8C-83A1-F6EECF244321}">
                <p14:modId xmlns:p14="http://schemas.microsoft.com/office/powerpoint/2010/main" val="4096608527"/>
              </p:ext>
            </p:extLst>
          </p:nvPr>
        </p:nvGraphicFramePr>
        <p:xfrm>
          <a:off x="539552" y="620688"/>
          <a:ext cx="8057931" cy="54924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4883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4" name="Textfeld 3"/>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6" name="Diagramm 5">
            <a:extLst>
              <a:ext uri="{FF2B5EF4-FFF2-40B4-BE49-F238E27FC236}">
                <a16:creationId xmlns:xdr="http://schemas.openxmlformats.org/drawingml/2006/spreadsheetDrawing" xmlns:a16="http://schemas.microsoft.com/office/drawing/2014/main" xmlns="" xmlns:lc="http://schemas.openxmlformats.org/drawingml/2006/lockedCanvas" id="{00000000-0008-0000-0600-000002000000}"/>
              </a:ext>
            </a:extLst>
          </p:cNvPr>
          <p:cNvGraphicFramePr>
            <a:graphicFrameLocks/>
          </p:cNvGraphicFramePr>
          <p:nvPr>
            <p:extLst>
              <p:ext uri="{D42A27DB-BD31-4B8C-83A1-F6EECF244321}">
                <p14:modId xmlns:p14="http://schemas.microsoft.com/office/powerpoint/2010/main" val="2196162952"/>
              </p:ext>
            </p:extLst>
          </p:nvPr>
        </p:nvGraphicFramePr>
        <p:xfrm>
          <a:off x="611560" y="692696"/>
          <a:ext cx="7920879"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2967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smtClean="0"/>
              <a:t>| occasion | sujet | prénom nom | date</a:t>
            </a:r>
            <a:endParaRPr lang="de-DE"/>
          </a:p>
        </p:txBody>
      </p:sp>
      <p:sp>
        <p:nvSpPr>
          <p:cNvPr id="4" name="Textfeld 3"/>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graphicFrame>
        <p:nvGraphicFramePr>
          <p:cNvPr id="6" name="Diagramm 5">
            <a:extLst>
              <a:ext uri="{FF2B5EF4-FFF2-40B4-BE49-F238E27FC236}">
                <a16:creationId xmlns:xdr="http://schemas.openxmlformats.org/drawingml/2006/spreadsheetDrawing" xmlns:a16="http://schemas.microsoft.com/office/drawing/2014/main" xmlns="" xmlns:lc="http://schemas.openxmlformats.org/drawingml/2006/lockedCanvas" id="{00000000-0008-0000-0700-000002000000}"/>
              </a:ext>
            </a:extLst>
          </p:cNvPr>
          <p:cNvGraphicFramePr>
            <a:graphicFrameLocks/>
          </p:cNvGraphicFramePr>
          <p:nvPr>
            <p:extLst>
              <p:ext uri="{D42A27DB-BD31-4B8C-83A1-F6EECF244321}">
                <p14:modId xmlns:p14="http://schemas.microsoft.com/office/powerpoint/2010/main" val="2519530555"/>
              </p:ext>
            </p:extLst>
          </p:nvPr>
        </p:nvGraphicFramePr>
        <p:xfrm>
          <a:off x="539552" y="764704"/>
          <a:ext cx="7920879"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21348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1080120"/>
          </a:xfrm>
        </p:spPr>
        <p:txBody>
          <a:bodyPr>
            <a:normAutofit/>
          </a:bodyPr>
          <a:lstStyle/>
          <a:p>
            <a:pPr algn="l"/>
            <a:r>
              <a:rPr lang="fr-CH" b="1" noProof="0" dirty="0" smtClean="0"/>
              <a:t>Conclusions et recommandations I</a:t>
            </a:r>
            <a:endParaRPr lang="fr-CH" b="1" noProof="0" dirty="0"/>
          </a:p>
        </p:txBody>
      </p:sp>
      <p:sp>
        <p:nvSpPr>
          <p:cNvPr id="3" name="Inhaltsplatzhalter 2"/>
          <p:cNvSpPr>
            <a:spLocks noGrp="1"/>
          </p:cNvSpPr>
          <p:nvPr>
            <p:ph idx="1"/>
          </p:nvPr>
        </p:nvSpPr>
        <p:spPr>
          <a:xfrm>
            <a:off x="457200" y="1988840"/>
            <a:ext cx="8229600" cy="4137323"/>
          </a:xfrm>
        </p:spPr>
        <p:txBody>
          <a:bodyPr>
            <a:normAutofit fontScale="85000" lnSpcReduction="20000"/>
          </a:bodyPr>
          <a:lstStyle/>
          <a:p>
            <a:pPr marL="0" indent="0">
              <a:buNone/>
            </a:pPr>
            <a:endParaRPr lang="fr-CH" noProof="0" dirty="0" smtClean="0"/>
          </a:p>
          <a:p>
            <a:pPr>
              <a:buFont typeface="Wingdings" panose="05000000000000000000" pitchFamily="2" charset="2"/>
              <a:buChar char="ü"/>
            </a:pPr>
            <a:r>
              <a:rPr lang="fr-CH" noProof="0" dirty="0" smtClean="0"/>
              <a:t>L’offre contribue à lever le tabou sur la surcharge professionnelle des médecins – mais le travail n’est pas terminé</a:t>
            </a:r>
          </a:p>
          <a:p>
            <a:pPr marL="0" indent="0">
              <a:buNone/>
            </a:pPr>
            <a:endParaRPr lang="fr-CH" noProof="0" dirty="0" smtClean="0"/>
          </a:p>
          <a:p>
            <a:pPr>
              <a:buFont typeface="Wingdings" panose="05000000000000000000" pitchFamily="2" charset="2"/>
              <a:buChar char="ü"/>
            </a:pPr>
            <a:r>
              <a:rPr lang="fr-CH" noProof="0" dirty="0" smtClean="0"/>
              <a:t>ReMed est connu par 50% des membres de la FMH – sa notoriété peut encore augmenter</a:t>
            </a:r>
          </a:p>
          <a:p>
            <a:pPr marL="0" indent="0">
              <a:buNone/>
            </a:pPr>
            <a:endParaRPr lang="fr-CH" noProof="0" dirty="0" smtClean="0"/>
          </a:p>
          <a:p>
            <a:pPr>
              <a:buFont typeface="Wingdings" panose="05000000000000000000" pitchFamily="2" charset="2"/>
              <a:buChar char="ü"/>
            </a:pPr>
            <a:r>
              <a:rPr lang="fr-CH" noProof="0" dirty="0" smtClean="0"/>
              <a:t>Les interventions de crise se concluent dans la plupart des cas par un succès – </a:t>
            </a:r>
            <a:r>
              <a:rPr lang="fr-CH" dirty="0" smtClean="0"/>
              <a:t>la densité et la disponibilité du réseau peuvent être encore améliorées</a:t>
            </a:r>
            <a:endParaRPr lang="fr-CH" noProof="0" dirty="0" smtClean="0"/>
          </a:p>
          <a:p>
            <a:pPr>
              <a:buFont typeface="Wingdings" panose="05000000000000000000" pitchFamily="2" charset="2"/>
              <a:buChar char="ü"/>
            </a:pP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6967464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764704"/>
            <a:ext cx="8229600" cy="1080120"/>
          </a:xfrm>
        </p:spPr>
        <p:txBody>
          <a:bodyPr>
            <a:normAutofit fontScale="90000"/>
          </a:bodyPr>
          <a:lstStyle/>
          <a:p>
            <a:pPr algn="l"/>
            <a:r>
              <a:rPr lang="fr-CH" b="1" dirty="0"/>
              <a:t>Conclusions et recommandations II</a:t>
            </a:r>
            <a:endParaRPr lang="fr-CH" noProof="0" dirty="0"/>
          </a:p>
        </p:txBody>
      </p:sp>
      <p:sp>
        <p:nvSpPr>
          <p:cNvPr id="3" name="Inhaltsplatzhalter 2"/>
          <p:cNvSpPr>
            <a:spLocks noGrp="1"/>
          </p:cNvSpPr>
          <p:nvPr>
            <p:ph idx="1"/>
          </p:nvPr>
        </p:nvSpPr>
        <p:spPr>
          <a:xfrm>
            <a:off x="457200" y="1988840"/>
            <a:ext cx="8229600" cy="4137323"/>
          </a:xfrm>
        </p:spPr>
        <p:txBody>
          <a:bodyPr>
            <a:normAutofit fontScale="62500" lnSpcReduction="20000"/>
          </a:bodyPr>
          <a:lstStyle/>
          <a:p>
            <a:pPr>
              <a:buFont typeface="Wingdings" panose="05000000000000000000" pitchFamily="2" charset="2"/>
              <a:buChar char="ü"/>
            </a:pPr>
            <a:r>
              <a:rPr lang="fr-CH" i="1" noProof="0" dirty="0" smtClean="0"/>
              <a:t>Efficacité: </a:t>
            </a:r>
            <a:r>
              <a:rPr lang="fr-CH" noProof="0" dirty="0" smtClean="0"/>
              <a:t>ReMed atteint ses objectifs pour les interventions de crise et la prévention – optimisation possible sur le plan des partenaires du réseau</a:t>
            </a:r>
          </a:p>
          <a:p>
            <a:pPr marL="0" indent="0">
              <a:buNone/>
            </a:pPr>
            <a:endParaRPr lang="fr-CH" noProof="0" dirty="0" smtClean="0"/>
          </a:p>
          <a:p>
            <a:pPr>
              <a:buFont typeface="Wingdings" panose="05000000000000000000" pitchFamily="2" charset="2"/>
              <a:buChar char="ü"/>
            </a:pPr>
            <a:r>
              <a:rPr lang="fr-CH" i="1" noProof="0" dirty="0" smtClean="0"/>
              <a:t>Efficience: </a:t>
            </a:r>
            <a:r>
              <a:rPr lang="fr-CH" dirty="0" smtClean="0"/>
              <a:t>les moyens à disposition sont utilisés avec efficience </a:t>
            </a:r>
            <a:r>
              <a:rPr lang="fr-CH" noProof="0" dirty="0" smtClean="0"/>
              <a:t>–possibilité d’optimiser les processus internes </a:t>
            </a:r>
          </a:p>
          <a:p>
            <a:pPr marL="0" indent="0">
              <a:buNone/>
            </a:pPr>
            <a:endParaRPr lang="fr-CH" noProof="0" dirty="0" smtClean="0"/>
          </a:p>
          <a:p>
            <a:pPr>
              <a:buFont typeface="Wingdings" panose="05000000000000000000" pitchFamily="2" charset="2"/>
              <a:buChar char="ü"/>
            </a:pPr>
            <a:r>
              <a:rPr lang="fr-CH" i="1" dirty="0" smtClean="0"/>
              <a:t>Pertinence</a:t>
            </a:r>
            <a:r>
              <a:rPr lang="fr-CH" i="1" noProof="0" dirty="0" smtClean="0"/>
              <a:t>: </a:t>
            </a:r>
            <a:r>
              <a:rPr lang="fr-CH" dirty="0" smtClean="0"/>
              <a:t>l’offre proposée répond à la demande</a:t>
            </a:r>
            <a:r>
              <a:rPr lang="fr-CH" noProof="0" dirty="0" smtClean="0"/>
              <a:t> – optimisation possible en élargissant l’offre. </a:t>
            </a:r>
          </a:p>
          <a:p>
            <a:pPr marL="0" indent="0">
              <a:buNone/>
            </a:pPr>
            <a:endParaRPr lang="fr-CH" noProof="0" dirty="0" smtClean="0"/>
          </a:p>
          <a:p>
            <a:pPr>
              <a:buFont typeface="Wingdings" panose="05000000000000000000" pitchFamily="2" charset="2"/>
              <a:buChar char="ü"/>
            </a:pPr>
            <a:r>
              <a:rPr lang="fr-CH" i="1" noProof="0" dirty="0" smtClean="0"/>
              <a:t>Adéquation: </a:t>
            </a:r>
            <a:r>
              <a:rPr lang="fr-CH" dirty="0" smtClean="0"/>
              <a:t>l’offre, les besoins et l’organisation sont coordonnés entre eux</a:t>
            </a:r>
            <a:r>
              <a:rPr lang="fr-CH" noProof="0" dirty="0" smtClean="0"/>
              <a:t>  - optimisation possible grâce à une offre encore mieux ciblée et à une répartition équilibrée dans la composition du comité de direction (région, genre, âge)</a:t>
            </a: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197649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dirty="0"/>
              <a:t>Qu’est-ce que ReMed?</a:t>
            </a:r>
            <a:endParaRPr lang="fr-CH" b="1" noProof="0" dirty="0"/>
          </a:p>
        </p:txBody>
      </p:sp>
      <p:sp>
        <p:nvSpPr>
          <p:cNvPr id="3" name="Inhaltsplatzhalter 2"/>
          <p:cNvSpPr>
            <a:spLocks noGrp="1"/>
          </p:cNvSpPr>
          <p:nvPr>
            <p:ph idx="1"/>
          </p:nvPr>
        </p:nvSpPr>
        <p:spPr/>
        <p:txBody>
          <a:bodyPr>
            <a:normAutofit fontScale="55000" lnSpcReduction="20000"/>
          </a:bodyPr>
          <a:lstStyle/>
          <a:p>
            <a:pPr marL="0" indent="0">
              <a:buNone/>
            </a:pPr>
            <a:r>
              <a:rPr lang="fr-CH" b="1" dirty="0" smtClean="0"/>
              <a:t>Offre</a:t>
            </a:r>
            <a:endParaRPr lang="fr-CH" b="1" noProof="0" dirty="0" smtClean="0"/>
          </a:p>
          <a:p>
            <a:pPr marL="0" indent="0">
              <a:buNone/>
            </a:pPr>
            <a:r>
              <a:rPr lang="fr-CH" dirty="0"/>
              <a:t>ReMed est un </a:t>
            </a:r>
            <a:r>
              <a:rPr lang="fr-CH" i="1" dirty="0"/>
              <a:t>réseau de soutien </a:t>
            </a:r>
            <a:r>
              <a:rPr lang="fr-CH" dirty="0"/>
              <a:t>destiné aux médecins </a:t>
            </a:r>
            <a:r>
              <a:rPr lang="fr-CH" dirty="0" smtClean="0"/>
              <a:t>qui</a:t>
            </a:r>
            <a:r>
              <a:rPr lang="fr-CH" noProof="0" dirty="0" smtClean="0"/>
              <a:t>…</a:t>
            </a:r>
          </a:p>
          <a:p>
            <a:pPr>
              <a:buFont typeface="Wingdings" panose="05000000000000000000" pitchFamily="2" charset="2"/>
              <a:buChar char="ü"/>
            </a:pPr>
            <a:r>
              <a:rPr lang="fr-CH" dirty="0"/>
              <a:t>transmet s</a:t>
            </a:r>
            <a:r>
              <a:rPr lang="fr-CH" dirty="0" smtClean="0"/>
              <a:t>es </a:t>
            </a:r>
            <a:r>
              <a:rPr lang="fr-CH" dirty="0"/>
              <a:t>connaissances et ses expériences en faveur de la </a:t>
            </a:r>
            <a:r>
              <a:rPr lang="fr-CH" i="1" dirty="0"/>
              <a:t>promotion de la santé et de la </a:t>
            </a:r>
            <a:r>
              <a:rPr lang="fr-CH" i="1" dirty="0" smtClean="0"/>
              <a:t>prévention</a:t>
            </a:r>
            <a:endParaRPr lang="fr-CH" noProof="0" dirty="0" smtClean="0"/>
          </a:p>
          <a:p>
            <a:pPr>
              <a:buFont typeface="Wingdings" panose="05000000000000000000" pitchFamily="2" charset="2"/>
              <a:buChar char="ü"/>
            </a:pPr>
            <a:r>
              <a:rPr lang="fr-CH" dirty="0"/>
              <a:t>sensibilise </a:t>
            </a:r>
            <a:r>
              <a:rPr lang="fr-CH" dirty="0" smtClean="0"/>
              <a:t>les médecins à </a:t>
            </a:r>
            <a:r>
              <a:rPr lang="fr-CH" dirty="0"/>
              <a:t>leur </a:t>
            </a:r>
            <a:r>
              <a:rPr lang="fr-CH" i="1" dirty="0"/>
              <a:t>propre </a:t>
            </a:r>
            <a:r>
              <a:rPr lang="fr-CH" i="1" dirty="0" smtClean="0"/>
              <a:t>santé</a:t>
            </a:r>
            <a:endParaRPr lang="fr-CH" noProof="0" dirty="0" smtClean="0"/>
          </a:p>
          <a:p>
            <a:pPr>
              <a:buFont typeface="Wingdings" panose="05000000000000000000" pitchFamily="2" charset="2"/>
              <a:buChar char="ü"/>
            </a:pPr>
            <a:r>
              <a:rPr lang="fr-CH" dirty="0"/>
              <a:t>dispose d’un large éventail de prestations pour </a:t>
            </a:r>
            <a:r>
              <a:rPr lang="fr-CH" dirty="0" smtClean="0"/>
              <a:t>les épauler </a:t>
            </a:r>
            <a:r>
              <a:rPr lang="fr-CH" i="1" dirty="0" smtClean="0"/>
              <a:t>en </a:t>
            </a:r>
            <a:r>
              <a:rPr lang="fr-CH" i="1" dirty="0"/>
              <a:t>situation de </a:t>
            </a:r>
            <a:r>
              <a:rPr lang="fr-CH" i="1" dirty="0" smtClean="0"/>
              <a:t>crise</a:t>
            </a:r>
          </a:p>
          <a:p>
            <a:pPr marL="0" indent="0">
              <a:buNone/>
            </a:pPr>
            <a:endParaRPr lang="fr-CH" noProof="0" dirty="0" smtClean="0"/>
          </a:p>
          <a:p>
            <a:pPr marL="0" indent="0">
              <a:buNone/>
            </a:pPr>
            <a:r>
              <a:rPr lang="fr-CH" noProof="0" dirty="0" smtClean="0"/>
              <a:t>…Son objectif:</a:t>
            </a:r>
          </a:p>
          <a:p>
            <a:pPr marL="0" indent="0">
              <a:buNone/>
            </a:pPr>
            <a:r>
              <a:rPr lang="fr-CH" dirty="0" smtClean="0"/>
              <a:t>avoir </a:t>
            </a:r>
            <a:r>
              <a:rPr lang="fr-CH" dirty="0"/>
              <a:t>des médecins en bonne santé et </a:t>
            </a:r>
            <a:r>
              <a:rPr lang="fr-CH" dirty="0" smtClean="0"/>
              <a:t>préserver </a:t>
            </a:r>
            <a:r>
              <a:rPr lang="fr-CH" dirty="0"/>
              <a:t>leur capacité fonctionnelle afin de garantir la </a:t>
            </a:r>
            <a:r>
              <a:rPr lang="fr-CH" i="1" dirty="0"/>
              <a:t>sécurité des patients </a:t>
            </a:r>
            <a:r>
              <a:rPr lang="fr-CH" dirty="0"/>
              <a:t>et</a:t>
            </a:r>
            <a:r>
              <a:rPr lang="fr-CH" i="1" dirty="0"/>
              <a:t> une qualité élevée</a:t>
            </a:r>
            <a:r>
              <a:rPr lang="fr-CH" dirty="0"/>
              <a:t> des soins à la </a:t>
            </a:r>
            <a:r>
              <a:rPr lang="fr-CH" dirty="0" smtClean="0"/>
              <a:t>population</a:t>
            </a:r>
            <a:r>
              <a:rPr lang="fr-CH" noProof="0" dirty="0" smtClean="0"/>
              <a:t>.</a:t>
            </a:r>
          </a:p>
          <a:p>
            <a:pPr marL="0" indent="0">
              <a:buNone/>
            </a:pPr>
            <a:endParaRPr lang="fr-CH" noProof="0" dirty="0" smtClean="0"/>
          </a:p>
          <a:p>
            <a:pPr marL="0" indent="0">
              <a:buNone/>
            </a:pPr>
            <a:endParaRPr lang="fr-CH" noProof="0" dirty="0" smtClean="0"/>
          </a:p>
          <a:p>
            <a:pPr marL="0" indent="0">
              <a:buNone/>
            </a:pPr>
            <a:r>
              <a:rPr lang="fr-CH" b="1" dirty="0" smtClean="0"/>
              <a:t>Contexte</a:t>
            </a:r>
            <a:endParaRPr lang="fr-CH" b="1" noProof="0" dirty="0" smtClean="0"/>
          </a:p>
          <a:p>
            <a:pPr marL="0" indent="0">
              <a:buNone/>
            </a:pPr>
            <a:r>
              <a:rPr lang="fr-CH" dirty="0"/>
              <a:t>ReMed est une organisation du corps médical </a:t>
            </a:r>
            <a:r>
              <a:rPr lang="fr-CH" dirty="0" smtClean="0"/>
              <a:t>indépendante, financée </a:t>
            </a:r>
            <a:r>
              <a:rPr lang="fr-CH" dirty="0"/>
              <a:t>par la FMH. Le réseau ReMed base ses procédures sur les </a:t>
            </a:r>
            <a:r>
              <a:rPr lang="fr-CH" dirty="0" smtClean="0"/>
              <a:t>dispositions légales </a:t>
            </a:r>
            <a:r>
              <a:rPr lang="fr-CH" dirty="0"/>
              <a:t>en vigueur et sur le Code de déontologie de la FMH.</a:t>
            </a: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382616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Organisation</a:t>
            </a:r>
            <a:endParaRPr lang="fr-CH" b="1"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6" name="Textfeld 5"/>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pic>
        <p:nvPicPr>
          <p:cNvPr id="2050" name="Picture 2" descr="D:\lhadorn\ReMed\Grundlagen-Dokumente-Überarbeitung\Bild_S8_Handbuch F.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59" y="1430610"/>
            <a:ext cx="7944437" cy="466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10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noProof="0" dirty="0" smtClean="0"/>
              <a:t>Conditions-cadres I</a:t>
            </a:r>
            <a:endParaRPr lang="fr-CH" b="1" noProof="0" dirty="0"/>
          </a:p>
        </p:txBody>
      </p:sp>
      <p:sp>
        <p:nvSpPr>
          <p:cNvPr id="3" name="Inhaltsplatzhalter 2"/>
          <p:cNvSpPr>
            <a:spLocks noGrp="1"/>
          </p:cNvSpPr>
          <p:nvPr>
            <p:ph idx="1"/>
          </p:nvPr>
        </p:nvSpPr>
        <p:spPr/>
        <p:txBody>
          <a:bodyPr>
            <a:noAutofit/>
          </a:bodyPr>
          <a:lstStyle/>
          <a:p>
            <a:pPr marL="0" indent="0">
              <a:buNone/>
            </a:pPr>
            <a:r>
              <a:rPr lang="fr-CH" sz="2400" b="1" dirty="0"/>
              <a:t>Confidentialité et responsabilité </a:t>
            </a:r>
            <a:r>
              <a:rPr lang="fr-CH" sz="2400" b="1" dirty="0" smtClean="0"/>
              <a:t>personnelle</a:t>
            </a:r>
            <a:endParaRPr lang="fr-CH" sz="2400" b="1" noProof="0" dirty="0" smtClean="0"/>
          </a:p>
          <a:p>
            <a:pPr>
              <a:buFont typeface="Wingdings" panose="05000000000000000000" pitchFamily="2" charset="2"/>
              <a:buChar char="ü"/>
            </a:pPr>
            <a:r>
              <a:rPr lang="fr-CH" sz="2400" noProof="0" dirty="0" smtClean="0"/>
              <a:t>ReMed se base sur les </a:t>
            </a:r>
            <a:r>
              <a:rPr lang="fr-CH" sz="2400" i="1" dirty="0" smtClean="0"/>
              <a:t>dispositions légales </a:t>
            </a:r>
            <a:r>
              <a:rPr lang="fr-CH" sz="2400" i="1" noProof="0" dirty="0" smtClean="0"/>
              <a:t>en vigueur</a:t>
            </a:r>
            <a:r>
              <a:rPr lang="fr-CH" sz="2400" noProof="0" dirty="0" smtClean="0"/>
              <a:t> </a:t>
            </a:r>
            <a:r>
              <a:rPr lang="fr-CH" sz="2400" dirty="0" smtClean="0"/>
              <a:t>et le </a:t>
            </a:r>
            <a:r>
              <a:rPr lang="fr-CH" sz="2400" i="1" dirty="0" smtClean="0"/>
              <a:t>Code de déontologie de la F</a:t>
            </a:r>
            <a:r>
              <a:rPr lang="fr-CH" sz="2400" i="1" noProof="0" dirty="0" smtClean="0"/>
              <a:t>MH</a:t>
            </a:r>
          </a:p>
          <a:p>
            <a:pPr>
              <a:buFont typeface="Wingdings" panose="05000000000000000000" pitchFamily="2" charset="2"/>
              <a:buChar char="ü"/>
            </a:pPr>
            <a:r>
              <a:rPr lang="fr-CH" sz="2400" dirty="0"/>
              <a:t>ReMed n’intervient que si le médecin </a:t>
            </a:r>
            <a:r>
              <a:rPr lang="fr-CH" sz="2400" dirty="0" smtClean="0"/>
              <a:t>qui sollicite de l’aide </a:t>
            </a:r>
            <a:r>
              <a:rPr lang="fr-CH" sz="2400" i="1" dirty="0" smtClean="0"/>
              <a:t>y </a:t>
            </a:r>
            <a:r>
              <a:rPr lang="fr-CH" sz="2400" i="1" dirty="0"/>
              <a:t>consent </a:t>
            </a:r>
            <a:r>
              <a:rPr lang="fr-CH" sz="2400" i="1" dirty="0" smtClean="0"/>
              <a:t>explicitement </a:t>
            </a:r>
          </a:p>
          <a:p>
            <a:pPr>
              <a:buFont typeface="Wingdings" panose="05000000000000000000" pitchFamily="2" charset="2"/>
              <a:buChar char="ü"/>
            </a:pPr>
            <a:r>
              <a:rPr lang="fr-CH" sz="2400" dirty="0" smtClean="0"/>
              <a:t>Dès une </a:t>
            </a:r>
            <a:r>
              <a:rPr lang="fr-CH" sz="2400" noProof="0" dirty="0" smtClean="0"/>
              <a:t>prise de contact, </a:t>
            </a:r>
            <a:r>
              <a:rPr lang="fr-CH" sz="2400" dirty="0"/>
              <a:t>le médecin qui sollicite de l’aide bénéficie des mêmes droits que tout autre patient</a:t>
            </a:r>
            <a:r>
              <a:rPr lang="fr-CH" sz="2400" dirty="0" smtClean="0"/>
              <a:t>: </a:t>
            </a:r>
            <a:r>
              <a:rPr lang="fr-CH" sz="2400" i="1" dirty="0" smtClean="0"/>
              <a:t>le</a:t>
            </a:r>
            <a:r>
              <a:rPr lang="fr-CH" sz="2400" dirty="0" smtClean="0"/>
              <a:t> </a:t>
            </a:r>
            <a:r>
              <a:rPr lang="fr-CH" sz="2400" i="1" dirty="0"/>
              <a:t>secret </a:t>
            </a:r>
            <a:r>
              <a:rPr lang="fr-CH" sz="2400" i="1" dirty="0" smtClean="0"/>
              <a:t>médical est respecté</a:t>
            </a:r>
            <a:endParaRPr lang="fr-CH" sz="2400" i="1" noProof="0" dirty="0" smtClean="0"/>
          </a:p>
          <a:p>
            <a:pPr>
              <a:buFont typeface="Wingdings" panose="05000000000000000000" pitchFamily="2" charset="2"/>
              <a:buChar char="ü"/>
            </a:pPr>
            <a:r>
              <a:rPr lang="fr-CH" sz="2400" dirty="0"/>
              <a:t>ReMed n’est </a:t>
            </a:r>
            <a:r>
              <a:rPr lang="fr-CH" sz="2400" i="1" dirty="0"/>
              <a:t>pas un organe de surveillance </a:t>
            </a:r>
            <a:r>
              <a:rPr lang="fr-CH" sz="2400" dirty="0"/>
              <a:t>et n’a pas de compétences d’investigation ni de </a:t>
            </a:r>
            <a:r>
              <a:rPr lang="fr-CH" sz="2400" dirty="0" smtClean="0"/>
              <a:t>sanction </a:t>
            </a:r>
            <a:endParaRPr lang="fr-CH" sz="2400" noProof="0" dirty="0" smtClean="0"/>
          </a:p>
        </p:txBody>
      </p:sp>
      <p:sp>
        <p:nvSpPr>
          <p:cNvPr id="4" name="Fußzeilenplatzhalter 3"/>
          <p:cNvSpPr>
            <a:spLocks noGrp="1"/>
          </p:cNvSpPr>
          <p:nvPr>
            <p:ph type="ftr" sz="quarter" idx="11"/>
          </p:nvPr>
        </p:nvSpPr>
        <p:spPr/>
        <p:txBody>
          <a:bodyPr/>
          <a:lstStyle/>
          <a:p>
            <a:r>
              <a:rPr lang="fr-FR" smtClean="0"/>
              <a:t>| occasion | sujet | prénom nom | date</a:t>
            </a:r>
            <a:endParaRPr lang="de-DE" dirty="0"/>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01834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fr-CH" b="1" dirty="0"/>
              <a:t>Conditions-cadres </a:t>
            </a:r>
            <a:r>
              <a:rPr lang="fr-CH" b="1" noProof="0" dirty="0" smtClean="0"/>
              <a:t>II</a:t>
            </a:r>
            <a:endParaRPr lang="fr-CH" b="1" noProof="0" dirty="0"/>
          </a:p>
        </p:txBody>
      </p:sp>
      <p:sp>
        <p:nvSpPr>
          <p:cNvPr id="3" name="Inhaltsplatzhalter 2"/>
          <p:cNvSpPr>
            <a:spLocks noGrp="1"/>
          </p:cNvSpPr>
          <p:nvPr>
            <p:ph idx="1"/>
          </p:nvPr>
        </p:nvSpPr>
        <p:spPr/>
        <p:txBody>
          <a:bodyPr>
            <a:normAutofit fontScale="92500"/>
          </a:bodyPr>
          <a:lstStyle/>
          <a:p>
            <a:pPr marL="0" indent="0">
              <a:buNone/>
            </a:pPr>
            <a:r>
              <a:rPr lang="fr-CH" sz="2600" b="1" dirty="0" smtClean="0"/>
              <a:t>Droits </a:t>
            </a:r>
            <a:r>
              <a:rPr lang="fr-CH" sz="2600" b="1" dirty="0"/>
              <a:t>et </a:t>
            </a:r>
            <a:r>
              <a:rPr lang="fr-CH" sz="2600" b="1" dirty="0" smtClean="0"/>
              <a:t>obligations d’annoncer </a:t>
            </a:r>
            <a:endParaRPr lang="fr-CH" sz="2600" b="1" noProof="0" dirty="0" smtClean="0"/>
          </a:p>
          <a:p>
            <a:pPr>
              <a:buFont typeface="Wingdings" panose="05000000000000000000" pitchFamily="2" charset="2"/>
              <a:buChar char="ü"/>
            </a:pPr>
            <a:r>
              <a:rPr lang="fr-CH" sz="2600" i="1" dirty="0"/>
              <a:t>Les droits et </a:t>
            </a:r>
            <a:r>
              <a:rPr lang="fr-CH" sz="2600" i="1" dirty="0" smtClean="0"/>
              <a:t>les obligations </a:t>
            </a:r>
            <a:r>
              <a:rPr lang="fr-CH" sz="2600" i="1" dirty="0"/>
              <a:t>légales</a:t>
            </a:r>
            <a:r>
              <a:rPr lang="fr-CH" sz="2600" dirty="0"/>
              <a:t> </a:t>
            </a:r>
            <a:r>
              <a:rPr lang="fr-CH" sz="2600" dirty="0" smtClean="0"/>
              <a:t>d’annoncer </a:t>
            </a:r>
            <a:r>
              <a:rPr lang="fr-CH" sz="2600" dirty="0"/>
              <a:t>sont valables pour tous les patients, et donc également pour les </a:t>
            </a:r>
            <a:r>
              <a:rPr lang="fr-CH" sz="2600" dirty="0" smtClean="0"/>
              <a:t>médecins qui sollicitent de l’aide auprès de ReMed</a:t>
            </a:r>
            <a:endParaRPr lang="fr-CH" sz="2600" noProof="0" dirty="0" smtClean="0"/>
          </a:p>
          <a:p>
            <a:pPr>
              <a:buFont typeface="Wingdings" panose="05000000000000000000" pitchFamily="2" charset="2"/>
              <a:buChar char="ü"/>
            </a:pPr>
            <a:r>
              <a:rPr lang="fr-CH" sz="2600" dirty="0"/>
              <a:t>En ce qui concerne le </a:t>
            </a:r>
            <a:r>
              <a:rPr lang="fr-CH" sz="2600" i="1" dirty="0"/>
              <a:t>droit d’annoncer</a:t>
            </a:r>
            <a:r>
              <a:rPr lang="fr-CH" sz="2600" dirty="0"/>
              <a:t>, le travail de ReMed se fonde sur les lignes directrices pour la qualité en </a:t>
            </a:r>
            <a:r>
              <a:rPr lang="fr-CH" sz="2600" dirty="0" smtClean="0"/>
              <a:t>médecine</a:t>
            </a:r>
          </a:p>
          <a:p>
            <a:pPr marL="0" indent="0">
              <a:buNone/>
            </a:pPr>
            <a:endParaRPr lang="fr-CH" sz="2600" noProof="0" dirty="0" smtClean="0"/>
          </a:p>
          <a:p>
            <a:pPr marL="0" indent="0">
              <a:buNone/>
            </a:pPr>
            <a:r>
              <a:rPr lang="fr-CH" sz="2600" noProof="0" dirty="0" smtClean="0"/>
              <a:t>	</a:t>
            </a:r>
            <a:r>
              <a:rPr lang="fr-CH" sz="2200" dirty="0" smtClean="0"/>
              <a:t>Si </a:t>
            </a:r>
            <a:r>
              <a:rPr lang="fr-CH" sz="2200" dirty="0"/>
              <a:t>le droit </a:t>
            </a:r>
            <a:r>
              <a:rPr lang="fr-CH" sz="2200" dirty="0" smtClean="0"/>
              <a:t>d’annoncer est appliqué après la </a:t>
            </a:r>
            <a:r>
              <a:rPr lang="fr-CH" sz="2200" dirty="0"/>
              <a:t>procédure </a:t>
            </a:r>
            <a:r>
              <a:rPr lang="fr-CH" sz="2200" dirty="0" smtClean="0"/>
              <a:t>interne, il	est </a:t>
            </a:r>
            <a:r>
              <a:rPr lang="fr-CH" sz="2200" dirty="0"/>
              <a:t>obligatoire de faire appel à la commission d’éthique avant </a:t>
            </a:r>
            <a:r>
              <a:rPr lang="fr-CH" sz="2200" dirty="0" smtClean="0"/>
              <a:t>	d’entreprendre </a:t>
            </a:r>
            <a:r>
              <a:rPr lang="fr-CH" sz="2200" dirty="0"/>
              <a:t>des démarches ou de décider de ne pas donner </a:t>
            </a:r>
            <a:r>
              <a:rPr lang="fr-CH" sz="2200" dirty="0" smtClean="0"/>
              <a:t>suite</a:t>
            </a:r>
            <a:r>
              <a:rPr lang="fr-CH" sz="2200" noProof="0" dirty="0" smtClean="0"/>
              <a:t>.</a:t>
            </a:r>
          </a:p>
          <a:p>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288834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Offres de soutien</a:t>
            </a:r>
            <a:endParaRPr lang="fr-CH" noProof="0" dirty="0"/>
          </a:p>
        </p:txBody>
      </p:sp>
      <p:sp>
        <p:nvSpPr>
          <p:cNvPr id="3" name="Textplatzhalter 2"/>
          <p:cNvSpPr>
            <a:spLocks noGrp="1"/>
          </p:cNvSpPr>
          <p:nvPr>
            <p:ph type="body" idx="1"/>
          </p:nvPr>
        </p:nvSpPr>
        <p:spPr/>
        <p:txBody>
          <a:bodyPr>
            <a:normAutofit/>
          </a:bodyPr>
          <a:lstStyle/>
          <a:p>
            <a:r>
              <a:rPr lang="fr-CH" dirty="0" smtClean="0"/>
              <a:t>Première </a:t>
            </a:r>
            <a:r>
              <a:rPr lang="fr-CH" dirty="0"/>
              <a:t>intervention et mise en </a:t>
            </a:r>
            <a:r>
              <a:rPr lang="fr-CH" dirty="0" smtClean="0"/>
              <a:t>réseau</a:t>
            </a:r>
            <a:endParaRPr lang="fr-CH" noProof="0" dirty="0" smtClean="0"/>
          </a:p>
          <a:p>
            <a:r>
              <a:rPr lang="fr-CH" dirty="0"/>
              <a:t>Sensibilisation et </a:t>
            </a:r>
            <a:r>
              <a:rPr lang="fr-CH" dirty="0" smtClean="0"/>
              <a:t>prévention</a:t>
            </a:r>
            <a:endParaRPr lang="fr-CH" noProof="0" dirty="0" smtClean="0"/>
          </a:p>
          <a:p>
            <a:r>
              <a:rPr lang="fr-CH" dirty="0" smtClean="0"/>
              <a:t>Mentorat </a:t>
            </a:r>
            <a:r>
              <a:rPr lang="fr-CH" dirty="0"/>
              <a:t>et stages cliniques en </a:t>
            </a:r>
            <a:r>
              <a:rPr lang="fr-CH" dirty="0" smtClean="0"/>
              <a:t>cabinet</a:t>
            </a:r>
            <a:endParaRPr lang="fr-CH" noProof="0" dirty="0" smtClean="0"/>
          </a:p>
          <a:p>
            <a:r>
              <a:rPr lang="fr-CH" dirty="0" smtClean="0"/>
              <a:t>Intervision </a:t>
            </a:r>
            <a:r>
              <a:rPr lang="fr-CH" dirty="0"/>
              <a:t>pour premiers répondants et pour membres du </a:t>
            </a:r>
            <a:r>
              <a:rPr lang="fr-CH" dirty="0" smtClean="0"/>
              <a:t>réseau</a:t>
            </a:r>
            <a:endParaRPr lang="fr-CH" noProof="0" dirty="0"/>
          </a:p>
        </p:txBody>
      </p:sp>
      <p:sp>
        <p:nvSpPr>
          <p:cNvPr id="4" name="Fußzeilenplatzhalter 3"/>
          <p:cNvSpPr>
            <a:spLocks noGrp="1"/>
          </p:cNvSpPr>
          <p:nvPr>
            <p:ph type="ftr" sz="quarter" idx="11"/>
          </p:nvPr>
        </p:nvSpPr>
        <p:spPr/>
        <p:txBody>
          <a:bodyPr/>
          <a:lstStyle/>
          <a:p>
            <a:r>
              <a:rPr lang="fr-FR" smtClean="0"/>
              <a:t>| occasion | sujet | prénom nom | date</a:t>
            </a:r>
            <a:endParaRPr lang="de-DE"/>
          </a:p>
        </p:txBody>
      </p:sp>
      <p:sp>
        <p:nvSpPr>
          <p:cNvPr id="5" name="Textfeld 4"/>
          <p:cNvSpPr txBox="1"/>
          <p:nvPr/>
        </p:nvSpPr>
        <p:spPr>
          <a:xfrm>
            <a:off x="251520" y="6436238"/>
            <a:ext cx="1224136" cy="276999"/>
          </a:xfrm>
          <a:prstGeom prst="rect">
            <a:avLst/>
          </a:prstGeom>
          <a:noFill/>
        </p:spPr>
        <p:txBody>
          <a:bodyPr wrap="square" rtlCol="0">
            <a:spAutoFit/>
          </a:bodyPr>
          <a:lstStyle/>
          <a:p>
            <a:r>
              <a:rPr lang="de-DE" sz="1200" dirty="0"/>
              <a:t>© </a:t>
            </a:r>
            <a:r>
              <a:rPr lang="de-DE" sz="1200" dirty="0" err="1" smtClean="0"/>
              <a:t>ReMed</a:t>
            </a:r>
            <a:endParaRPr lang="de-CH" sz="1200" dirty="0"/>
          </a:p>
        </p:txBody>
      </p:sp>
    </p:spTree>
    <p:extLst>
      <p:ext uri="{BB962C8B-B14F-4D97-AF65-F5344CB8AC3E}">
        <p14:creationId xmlns:p14="http://schemas.microsoft.com/office/powerpoint/2010/main" val="370408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d_rj">
    <a:dk1>
      <a:sysClr val="windowText" lastClr="000000"/>
    </a:dk1>
    <a:lt1>
      <a:sysClr val="window" lastClr="FFFFFF"/>
    </a:lt1>
    <a:dk2>
      <a:srgbClr val="009B78"/>
    </a:dk2>
    <a:lt2>
      <a:srgbClr val="F2F2F2"/>
    </a:lt2>
    <a:accent1>
      <a:srgbClr val="134620"/>
    </a:accent1>
    <a:accent2>
      <a:srgbClr val="009900"/>
    </a:accent2>
    <a:accent3>
      <a:srgbClr val="9BBB59"/>
    </a:accent3>
    <a:accent4>
      <a:srgbClr val="47D400"/>
    </a:accent4>
    <a:accent5>
      <a:srgbClr val="778900"/>
    </a:accent5>
    <a:accent6>
      <a:srgbClr val="B2E100"/>
    </a:accent6>
    <a:hlink>
      <a:srgbClr val="E8FF4D"/>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3544</Words>
  <Application>Microsoft Office PowerPoint</Application>
  <PresentationFormat>Bildschirmpräsentation (4:3)</PresentationFormat>
  <Paragraphs>726</Paragraphs>
  <Slides>45</Slides>
  <Notes>2</Notes>
  <HiddenSlides>0</HiddenSlides>
  <MMClips>0</MMClips>
  <ScaleCrop>false</ScaleCrop>
  <HeadingPairs>
    <vt:vector size="4" baseType="variant">
      <vt:variant>
        <vt:lpstr>Design</vt:lpstr>
      </vt:variant>
      <vt:variant>
        <vt:i4>1</vt:i4>
      </vt:variant>
      <vt:variant>
        <vt:lpstr>Folientitel</vt:lpstr>
      </vt:variant>
      <vt:variant>
        <vt:i4>45</vt:i4>
      </vt:variant>
    </vt:vector>
  </HeadingPairs>
  <TitlesOfParts>
    <vt:vector size="46" baseType="lpstr">
      <vt:lpstr>Larissa-Design</vt:lpstr>
      <vt:lpstr>ReMed</vt:lpstr>
      <vt:lpstr>ReMed</vt:lpstr>
      <vt:lpstr>Contexte</vt:lpstr>
      <vt:lpstr>Historique</vt:lpstr>
      <vt:lpstr>Qu’est-ce que ReMed?</vt:lpstr>
      <vt:lpstr>Organisation</vt:lpstr>
      <vt:lpstr>Conditions-cadres I</vt:lpstr>
      <vt:lpstr>Conditions-cadres II</vt:lpstr>
      <vt:lpstr>Offres de soutien</vt:lpstr>
      <vt:lpstr>PowerPoint-Präsentation</vt:lpstr>
      <vt:lpstr>Première intervention et mise en réseau I</vt:lpstr>
      <vt:lpstr>Première intervention et mise en réseau II</vt:lpstr>
      <vt:lpstr>Sensibilisation et prévention I</vt:lpstr>
      <vt:lpstr>Sensibilisation et prévention II</vt:lpstr>
      <vt:lpstr>Sensibilisation et prévention III</vt:lpstr>
      <vt:lpstr>Exemples de témoignage</vt:lpstr>
      <vt:lpstr>Mentoring et stages cliniques en cabinet I</vt:lpstr>
      <vt:lpstr>Mentoring et stages cliniques en cabinet II</vt:lpstr>
      <vt:lpstr>Intervision pour premiers répondants et pour membres du réseau</vt:lpstr>
      <vt:lpstr>PowerPoint-Präsentation</vt:lpstr>
      <vt:lpstr>Statistiques du nombre de soutiens accordés</vt:lpstr>
      <vt:lpstr>MESURES D’ACCOMPAGNEMENT</vt:lpstr>
      <vt:lpstr>Etude de faisabilité</vt:lpstr>
      <vt:lpstr>Taux de réponse à l’enquête en ligne</vt:lpstr>
      <vt:lpstr>Résultats de l’enquête I</vt:lpstr>
      <vt:lpstr>Résultats de l’enquête II</vt:lpstr>
      <vt:lpstr>Enquête en ligne – exemple de question</vt:lpstr>
      <vt:lpstr>Evaluation 2015 -2016</vt:lpstr>
      <vt:lpstr>PowerPoint-Präsentation</vt:lpstr>
      <vt:lpstr>Méthodologie</vt:lpstr>
      <vt:lpstr>Enquête auprès des membres de la FMH I</vt:lpstr>
      <vt:lpstr>Enquête auprès des membres de la FMH II</vt:lpstr>
      <vt:lpstr>Résultats I</vt:lpstr>
      <vt:lpstr>Résultats II</vt:lpstr>
      <vt:lpstr>PowerPoint-Präsentation</vt:lpstr>
      <vt:lpstr>PowerPoint-Präsentation</vt:lpstr>
      <vt:lpstr>PowerPoint-Präsentation</vt:lpstr>
      <vt:lpstr>Résultats III</vt:lpstr>
      <vt:lpstr>PowerPoint-Präsentation</vt:lpstr>
      <vt:lpstr>PowerPoint-Präsentation</vt:lpstr>
      <vt:lpstr>PowerPoint-Präsentation</vt:lpstr>
      <vt:lpstr>PowerPoint-Präsentation</vt:lpstr>
      <vt:lpstr>PowerPoint-Präsentation</vt:lpstr>
      <vt:lpstr>Conclusions et recommandations I</vt:lpstr>
      <vt:lpstr>Conclusions et recommandations 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Hadorn Linda</dc:creator>
  <cp:lastModifiedBy>Hadorn Linda</cp:lastModifiedBy>
  <cp:revision>95</cp:revision>
  <dcterms:created xsi:type="dcterms:W3CDTF">2017-05-23T09:03:50Z</dcterms:created>
  <dcterms:modified xsi:type="dcterms:W3CDTF">2017-11-07T14:56:10Z</dcterms:modified>
</cp:coreProperties>
</file>